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9" r:id="rId3"/>
    <p:sldId id="257" r:id="rId4"/>
    <p:sldId id="260" r:id="rId5"/>
    <p:sldId id="261" r:id="rId6"/>
    <p:sldId id="262" r:id="rId7"/>
    <p:sldId id="263" r:id="rId8"/>
    <p:sldId id="264" r:id="rId9"/>
    <p:sldId id="265" r:id="rId10"/>
    <p:sldId id="266" r:id="rId11"/>
    <p:sldId id="268" r:id="rId12"/>
    <p:sldId id="269" r:id="rId13"/>
    <p:sldId id="270" r:id="rId14"/>
    <p:sldId id="277" r:id="rId15"/>
    <p:sldId id="267" r:id="rId16"/>
    <p:sldId id="278" r:id="rId17"/>
    <p:sldId id="279" r:id="rId18"/>
    <p:sldId id="280" r:id="rId19"/>
    <p:sldId id="271" r:id="rId20"/>
    <p:sldId id="273" r:id="rId21"/>
    <p:sldId id="274" r:id="rId22"/>
    <p:sldId id="275" r:id="rId23"/>
    <p:sldId id="276" r:id="rId24"/>
    <p:sldId id="272" r:id="rId2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CC962-FC92-4E51-A959-479AD1425CFE}" type="datetimeFigureOut">
              <a:rPr lang="ko-KR" altLang="en-US" smtClean="0"/>
              <a:pPr/>
              <a:t>2014-04-09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044E5-3291-4802-B63D-5BBC5823B50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1" name="직사각형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FD554F36-865C-46C6-A525-66EB19DF132D}" type="datetime1">
              <a:rPr lang="ko-KR" altLang="en-US" smtClean="0"/>
              <a:pPr/>
              <a:t>2014-04-09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4F7666-01E0-4288-B2BE-774A39F131BA}"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nchor="b"/>
          <a:lstStyle>
            <a:lvl1pP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500175"/>
            <a:ext cx="8229600" cy="4625989"/>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9B3D214-29BC-4FBA-ACEA-4A79EA3B7F4F}" type="datetime1">
              <a:rPr lang="ko-KR" altLang="en-US" smtClean="0"/>
              <a:pPr/>
              <a:t>2014-04-09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4F7666-01E0-4288-B2BE-774A39F131BA}" type="slidenum">
              <a:rPr lang="ko-KR" altLang="en-US" smtClean="0"/>
              <a:pPr/>
              <a:t>‹#›</a:t>
            </a:fld>
            <a:endParaRPr lang="ko-KR" altLang="en-US"/>
          </a:p>
        </p:txBody>
      </p:sp>
      <p:cxnSp>
        <p:nvCxnSpPr>
          <p:cNvPr id="8" name="직선 연결선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7" name="직사각형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세로 제목 1"/>
          <p:cNvSpPr>
            <a:spLocks noGrp="1"/>
          </p:cNvSpPr>
          <p:nvPr>
            <p:ph type="title" orient="vert"/>
          </p:nvPr>
        </p:nvSpPr>
        <p:spPr>
          <a:xfrm>
            <a:off x="7643834" y="285728"/>
            <a:ext cx="1214446" cy="6286546"/>
          </a:xfrm>
          <a:noFill/>
        </p:spPr>
        <p:txBody>
          <a:bodyPr vert="eaVert" anchor="b"/>
          <a:lstStyle>
            <a:lvl1pPr algn="ct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26B2A7D6-5F47-4F43-B3DE-D26E4CA71C25}" type="datetime1">
              <a:rPr lang="ko-KR" altLang="en-US" smtClean="0"/>
              <a:pPr/>
              <a:t>2014-04-09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4F7666-01E0-4288-B2BE-774A39F131BA}"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내용 개체 틀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D2CB4F54-D7C6-4719-9FF6-532019BECE1D}" type="datetime1">
              <a:rPr lang="ko-KR" altLang="en-US" smtClean="0"/>
              <a:pPr/>
              <a:t>2014-04-09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4F7666-01E0-4288-B2BE-774A39F131BA}" type="slidenum">
              <a:rPr lang="ko-KR" altLang="en-US" smtClean="0"/>
              <a:pPr/>
              <a:t>‹#›</a:t>
            </a:fld>
            <a:endParaRPr lang="ko-KR" altLang="en-US"/>
          </a:p>
        </p:txBody>
      </p:sp>
      <p:sp>
        <p:nvSpPr>
          <p:cNvPr id="2" name="제목 1"/>
          <p:cNvSpPr>
            <a:spLocks noGrp="1"/>
          </p:cNvSpPr>
          <p:nvPr>
            <p:ph type="title"/>
          </p:nvPr>
        </p:nvSpPr>
        <p:spPr>
          <a:xfrm>
            <a:off x="303475" y="285728"/>
            <a:ext cx="8554805" cy="939784"/>
          </a:xfrm>
        </p:spPr>
        <p:txBody>
          <a:bodyPr/>
          <a:lstStyle>
            <a:lvl1pPr>
              <a:defRPr b="0"/>
            </a:lvl1pPr>
          </a:lstStyle>
          <a:p>
            <a:r>
              <a:rPr kumimoji="0" lang="ko-KR" altLang="en-US" smtClean="0"/>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4F7666-01E0-4288-B2BE-774A39F131BA}" type="slidenum">
              <a:rPr lang="ko-KR" altLang="en-US" smtClean="0"/>
              <a:pPr/>
              <a:t>‹#›</a:t>
            </a:fld>
            <a:endParaRPr lang="ko-KR" altLang="en-US"/>
          </a:p>
        </p:txBody>
      </p:sp>
      <p:cxnSp>
        <p:nvCxnSpPr>
          <p:cNvPr id="16" name="직선 연결선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날짜 개체 틀 7"/>
          <p:cNvSpPr>
            <a:spLocks noGrp="1"/>
          </p:cNvSpPr>
          <p:nvPr>
            <p:ph type="dt" sz="half" idx="13"/>
          </p:nvPr>
        </p:nvSpPr>
        <p:spPr/>
        <p:txBody>
          <a:bodyPr/>
          <a:lstStyle/>
          <a:p>
            <a:fld id="{A8D7F7FE-1C83-4A04-96CF-D1F75BD71C98}" type="datetime1">
              <a:rPr lang="ko-KR" altLang="en-US" smtClean="0"/>
              <a:pPr/>
              <a:t>2014-04-09</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직사각형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3" name="내용 개체 틀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8441C908-1B0C-4E8C-8B38-6805C7A17FB8}" type="datetime1">
              <a:rPr lang="ko-KR" altLang="en-US" smtClean="0"/>
              <a:pPr/>
              <a:t>2014-04-09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14F7666-01E0-4288-B2BE-774A39F131BA}"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47EFB5D2-81AD-4347-B139-2F9F76A1841F}" type="datetime1">
              <a:rPr lang="ko-KR" altLang="en-US" smtClean="0"/>
              <a:pPr/>
              <a:t>2014-04-09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14F7666-01E0-4288-B2BE-774A39F131BA}" type="slidenum">
              <a:rPr lang="ko-KR" altLang="en-US" smtClean="0"/>
              <a:pPr/>
              <a:t>‹#›</a:t>
            </a:fld>
            <a:endParaRPr lang="ko-KR" altLang="en-US"/>
          </a:p>
        </p:txBody>
      </p:sp>
      <p:sp>
        <p:nvSpPr>
          <p:cNvPr id="10" name="내용 개체 틀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 name="텍스트 개체 틀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2" name="내용 개체 틀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1" name="직사각형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직사각형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6" name="직사각형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428604"/>
            <a:ext cx="8186766" cy="1143000"/>
          </a:xfrm>
        </p:spPr>
        <p:txBody>
          <a:bodyPr/>
          <a:lstStyle>
            <a:lvl1pPr algn="l">
              <a:defRPr b="0"/>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936405D6-24F8-4E9E-84C0-5C317C3518F7}" type="datetime1">
              <a:rPr lang="ko-KR" altLang="en-US" smtClean="0"/>
              <a:pPr/>
              <a:t>2014-04-09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14F7666-01E0-4288-B2BE-774A39F131BA}"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D24DAB0-0AD9-44FC-AE4C-CF96A0978AA4}" type="datetime1">
              <a:rPr lang="ko-KR" altLang="en-US" smtClean="0"/>
              <a:pPr/>
              <a:t>2014-04-09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bg>
      <p:bgRef idx="1002">
        <a:schemeClr val="bg1"/>
      </p:bgRef>
    </p:bg>
    <p:spTree>
      <p:nvGrpSpPr>
        <p:cNvPr id="1" name=""/>
        <p:cNvGrpSpPr/>
        <p:nvPr/>
      </p:nvGrpSpPr>
      <p:grpSpPr>
        <a:xfrm>
          <a:off x="0" y="0"/>
          <a:ext cx="0" cy="0"/>
          <a:chOff x="0" y="0"/>
          <a:chExt cx="0" cy="0"/>
        </a:xfrm>
      </p:grpSpPr>
      <p:sp>
        <p:nvSpPr>
          <p:cNvPr id="12" name="직사각형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755FB639-DCFD-4F0F-96C7-39A7EFF8409E}" type="datetime1">
              <a:rPr lang="ko-KR" altLang="en-US" smtClean="0"/>
              <a:pPr/>
              <a:t>2014-04-09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14F7666-01E0-4288-B2BE-774A39F131BA}" type="slidenum">
              <a:rPr lang="ko-KR" altLang="en-US" smtClean="0"/>
              <a:pPr/>
              <a:t>‹#›</a:t>
            </a:fld>
            <a:endParaRPr lang="ko-KR" altLang="en-US"/>
          </a:p>
        </p:txBody>
      </p:sp>
      <p:sp>
        <p:nvSpPr>
          <p:cNvPr id="15" name="내용 개체 틀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9" name="직사각형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9" name="직사각형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571876"/>
            <a:ext cx="3286148" cy="1138242"/>
          </a:xfrm>
        </p:spPr>
        <p:txBody>
          <a:bodyPr anchor="b"/>
          <a:lstStyle>
            <a:lvl1pPr algn="l">
              <a:defRPr sz="2000" b="1"/>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AC24E679-E590-4CB5-A1BC-AF3C8B6B30F5}" type="datetime1">
              <a:rPr lang="ko-KR" altLang="en-US" smtClean="0"/>
              <a:pPr/>
              <a:t>2014-04-09</a:t>
            </a:fld>
            <a:endParaRPr lang="ko-KR" altLang="en-US"/>
          </a:p>
        </p:txBody>
      </p:sp>
      <p:sp>
        <p:nvSpPr>
          <p:cNvPr id="6" name="바닥글 개체 틀 5"/>
          <p:cNvSpPr>
            <a:spLocks noGrp="1"/>
          </p:cNvSpPr>
          <p:nvPr>
            <p:ph type="ftr" sz="quarter" idx="11"/>
          </p:nvPr>
        </p:nvSpPr>
        <p:spPr>
          <a:xfrm>
            <a:off x="3124200" y="6572272"/>
            <a:ext cx="2895600" cy="297750"/>
          </a:xfrm>
        </p:spPr>
        <p:txBody>
          <a:bodyPr/>
          <a:lstStyle/>
          <a:p>
            <a:endParaRPr lang="ko-KR" altLang="en-US"/>
          </a:p>
        </p:txBody>
      </p:sp>
      <p:sp>
        <p:nvSpPr>
          <p:cNvPr id="7" name="슬라이드 번호 개체 틀 6"/>
          <p:cNvSpPr>
            <a:spLocks noGrp="1"/>
          </p:cNvSpPr>
          <p:nvPr>
            <p:ph type="sldNum" sz="quarter" idx="12"/>
          </p:nvPr>
        </p:nvSpPr>
        <p:spPr/>
        <p:txBody>
          <a:bodyPr/>
          <a:lstStyle/>
          <a:p>
            <a:fld id="{C14F7666-01E0-4288-B2BE-774A39F131BA}" type="slidenum">
              <a:rPr lang="ko-KR" altLang="en-US" smtClean="0"/>
              <a:pPr/>
              <a:t>‹#›</a:t>
            </a:fld>
            <a:endParaRPr lang="ko-KR" altLang="en-US"/>
          </a:p>
        </p:txBody>
      </p:sp>
      <p:sp>
        <p:nvSpPr>
          <p:cNvPr id="8" name="그림 개체 틀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ko-KR" altLang="en-US" smtClean="0"/>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직사각형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직사각형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개체 틀 1"/>
          <p:cNvSpPr>
            <a:spLocks noGrp="1"/>
          </p:cNvSpPr>
          <p:nvPr>
            <p:ph type="title"/>
          </p:nvPr>
        </p:nvSpPr>
        <p:spPr>
          <a:xfrm>
            <a:off x="312353" y="274638"/>
            <a:ext cx="8545927" cy="1143000"/>
          </a:xfrm>
          <a:prstGeom prst="rect">
            <a:avLst/>
          </a:prstGeom>
        </p:spPr>
        <p:txBody>
          <a:bodyPr vert="horz" rtlCol="0" anchor="ctr">
            <a:normAutofit/>
          </a:body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283DAFC0-3988-4AB7-BE6C-7D9024AD5D9D}" type="datetime1">
              <a:rPr lang="ko-KR" altLang="en-US" smtClean="0"/>
              <a:pPr/>
              <a:t>2014-04-09</a:t>
            </a:fld>
            <a:endParaRPr lang="ko-KR" altLang="en-US"/>
          </a:p>
        </p:txBody>
      </p:sp>
      <p:sp>
        <p:nvSpPr>
          <p:cNvPr id="5" name="바닥글 개체 틀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C14F7666-01E0-4288-B2BE-774A39F131B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1"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1"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1"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1"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1"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1"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1"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1"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214423"/>
            <a:ext cx="7772400" cy="1500197"/>
          </a:xfrm>
        </p:spPr>
        <p:txBody>
          <a:bodyPr>
            <a:normAutofit fontScale="90000"/>
          </a:bodyPr>
          <a:lstStyle/>
          <a:p>
            <a:r>
              <a:rPr lang="en-US" altLang="ko-KR" dirty="0" smtClean="0"/>
              <a:t>The Korean Approach to Validation for Lifelong Learning</a:t>
            </a:r>
            <a:endParaRPr lang="ko-KR" altLang="en-US" dirty="0"/>
          </a:p>
        </p:txBody>
      </p:sp>
      <p:sp>
        <p:nvSpPr>
          <p:cNvPr id="3" name="부제목 2"/>
          <p:cNvSpPr>
            <a:spLocks noGrp="1"/>
          </p:cNvSpPr>
          <p:nvPr>
            <p:ph type="subTitle" idx="1"/>
          </p:nvPr>
        </p:nvSpPr>
        <p:spPr/>
        <p:txBody>
          <a:bodyPr>
            <a:normAutofit lnSpcReduction="10000"/>
          </a:bodyPr>
          <a:lstStyle/>
          <a:p>
            <a:r>
              <a:rPr lang="en-US" altLang="ko-KR" dirty="0" smtClean="0"/>
              <a:t>Kim </a:t>
            </a:r>
            <a:r>
              <a:rPr lang="en-US" altLang="ko-KR" dirty="0" err="1" smtClean="0"/>
              <a:t>Shinil</a:t>
            </a:r>
            <a:endParaRPr lang="en-US" altLang="ko-KR" dirty="0" smtClean="0"/>
          </a:p>
          <a:p>
            <a:r>
              <a:rPr lang="en-US" altLang="ko-KR" dirty="0" err="1" smtClean="0"/>
              <a:t>Baekseok</a:t>
            </a:r>
            <a:r>
              <a:rPr lang="en-US" altLang="ko-KR" dirty="0" smtClean="0"/>
              <a:t> University, Korea</a:t>
            </a:r>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85000" lnSpcReduction="20000"/>
          </a:bodyPr>
          <a:lstStyle/>
          <a:p>
            <a:pPr>
              <a:buNone/>
            </a:pPr>
            <a:r>
              <a:rPr lang="en-US" altLang="ko-KR" dirty="0" smtClean="0"/>
              <a:t>  Age of applicants spread out from the teens </a:t>
            </a:r>
          </a:p>
          <a:p>
            <a:pPr>
              <a:buNone/>
            </a:pPr>
            <a:r>
              <a:rPr lang="en-US" altLang="ko-KR" dirty="0" smtClean="0"/>
              <a:t>to the fifties.</a:t>
            </a:r>
          </a:p>
          <a:p>
            <a:pPr>
              <a:buNone/>
            </a:pPr>
            <a:r>
              <a:rPr lang="en-US" altLang="ko-KR" dirty="0" smtClean="0"/>
              <a:t>  Although the stages of examination in </a:t>
            </a:r>
          </a:p>
          <a:p>
            <a:pPr>
              <a:buNone/>
            </a:pPr>
            <a:r>
              <a:rPr lang="en-US" altLang="ko-KR" dirty="0" smtClean="0"/>
              <a:t>part connected with public school levels, </a:t>
            </a:r>
          </a:p>
          <a:p>
            <a:pPr>
              <a:buNone/>
            </a:pPr>
            <a:r>
              <a:rPr lang="en-US" altLang="ko-KR" dirty="0" smtClean="0"/>
              <a:t>more than half of applicants during the </a:t>
            </a:r>
          </a:p>
          <a:p>
            <a:pPr>
              <a:buNone/>
            </a:pPr>
            <a:r>
              <a:rPr lang="en-US" altLang="ko-KR" dirty="0" err="1" smtClean="0"/>
              <a:t>Choseon</a:t>
            </a:r>
            <a:r>
              <a:rPr lang="en-US" altLang="ko-KR" dirty="0" smtClean="0"/>
              <a:t> dynasty for 500 years, took the highest</a:t>
            </a:r>
          </a:p>
          <a:p>
            <a:pPr>
              <a:buNone/>
            </a:pPr>
            <a:r>
              <a:rPr lang="en-US" altLang="ko-KR" dirty="0" smtClean="0"/>
              <a:t>examination without attending the royal college .</a:t>
            </a:r>
          </a:p>
          <a:p>
            <a:pPr>
              <a:buNone/>
            </a:pPr>
            <a:r>
              <a:rPr lang="en-US" altLang="ko-KR" dirty="0" smtClean="0"/>
              <a:t>  They, mostly from high class family, managed </a:t>
            </a:r>
          </a:p>
          <a:p>
            <a:pPr>
              <a:buNone/>
            </a:pPr>
            <a:r>
              <a:rPr lang="en-US" altLang="ko-KR" dirty="0" smtClean="0"/>
              <a:t>learning of exam preparation with personal tutor </a:t>
            </a:r>
          </a:p>
          <a:p>
            <a:pPr>
              <a:buNone/>
            </a:pPr>
            <a:r>
              <a:rPr lang="en-US" altLang="ko-KR" dirty="0" smtClean="0"/>
              <a:t>or at the private tutoring classes.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10</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lnSpcReduction="10000"/>
          </a:bodyPr>
          <a:lstStyle/>
          <a:p>
            <a:pPr>
              <a:buNone/>
            </a:pPr>
            <a:r>
              <a:rPr lang="en-US" altLang="ko-KR" dirty="0" smtClean="0"/>
              <a:t> In summary, application for the national </a:t>
            </a:r>
          </a:p>
          <a:p>
            <a:pPr>
              <a:buNone/>
            </a:pPr>
            <a:r>
              <a:rPr lang="en-US" altLang="ko-KR" dirty="0" smtClean="0"/>
              <a:t>examination in old Korea, unlike China, </a:t>
            </a:r>
          </a:p>
          <a:p>
            <a:pPr>
              <a:buNone/>
            </a:pPr>
            <a:r>
              <a:rPr lang="en-US" altLang="ko-KR" dirty="0" smtClean="0"/>
              <a:t>was open not only to the graduates of </a:t>
            </a:r>
          </a:p>
          <a:p>
            <a:pPr>
              <a:buNone/>
            </a:pPr>
            <a:r>
              <a:rPr lang="en-US" altLang="ko-KR" dirty="0" smtClean="0"/>
              <a:t>school but also to people without or </a:t>
            </a:r>
          </a:p>
          <a:p>
            <a:pPr>
              <a:buNone/>
            </a:pPr>
            <a:r>
              <a:rPr lang="en-US" altLang="ko-KR" dirty="0" smtClean="0"/>
              <a:t>unfinished schooling.</a:t>
            </a:r>
          </a:p>
          <a:p>
            <a:pPr>
              <a:buNone/>
            </a:pPr>
            <a:r>
              <a:rPr lang="en-US" altLang="ko-KR" dirty="0" smtClean="0"/>
              <a:t>  It is needed to explore the function of</a:t>
            </a:r>
          </a:p>
          <a:p>
            <a:pPr>
              <a:buNone/>
            </a:pPr>
            <a:r>
              <a:rPr lang="en-US" altLang="ko-KR" dirty="0" smtClean="0"/>
              <a:t>the examination as a validation of learning </a:t>
            </a:r>
          </a:p>
          <a:p>
            <a:pPr>
              <a:buNone/>
            </a:pPr>
            <a:r>
              <a:rPr lang="en-US" altLang="ko-KR" dirty="0" smtClean="0"/>
              <a:t>out of school and university system.</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11</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a:bodyPr>
          <a:lstStyle/>
          <a:p>
            <a:pPr>
              <a:buNone/>
            </a:pPr>
            <a:r>
              <a:rPr lang="en-US" altLang="ko-KR" dirty="0" smtClean="0"/>
              <a:t>  The Korean traditional education with the </a:t>
            </a:r>
          </a:p>
          <a:p>
            <a:pPr>
              <a:buNone/>
            </a:pPr>
            <a:r>
              <a:rPr lang="en-US" altLang="ko-KR" dirty="0" smtClean="0"/>
              <a:t>examination system was discontinued at </a:t>
            </a:r>
          </a:p>
          <a:p>
            <a:pPr>
              <a:buNone/>
            </a:pPr>
            <a:r>
              <a:rPr lang="en-US" altLang="ko-KR" dirty="0" smtClean="0"/>
              <a:t>the end of 19</a:t>
            </a:r>
            <a:r>
              <a:rPr lang="en-US" altLang="ko-KR" baseline="30000" dirty="0" smtClean="0"/>
              <a:t>th</a:t>
            </a:r>
            <a:r>
              <a:rPr lang="en-US" altLang="ko-KR" dirty="0" smtClean="0"/>
              <a:t> century, when Korea </a:t>
            </a:r>
          </a:p>
          <a:p>
            <a:pPr>
              <a:buNone/>
            </a:pPr>
            <a:r>
              <a:rPr lang="en-US" altLang="ko-KR" dirty="0" smtClean="0"/>
              <a:t>adopted the modern education system,</a:t>
            </a:r>
          </a:p>
          <a:p>
            <a:pPr>
              <a:buNone/>
            </a:pPr>
            <a:r>
              <a:rPr lang="en-US" altLang="ko-KR" dirty="0" smtClean="0"/>
              <a:t>a very schooling-oriented one, developed in </a:t>
            </a:r>
          </a:p>
          <a:p>
            <a:pPr>
              <a:buNone/>
            </a:pPr>
            <a:r>
              <a:rPr lang="en-US" altLang="ko-KR" dirty="0" smtClean="0"/>
              <a:t>Europe. </a:t>
            </a:r>
          </a:p>
          <a:p>
            <a:pPr>
              <a:buNone/>
            </a:pPr>
            <a:r>
              <a:rPr lang="en-US" altLang="ko-KR" dirty="0" smtClean="0"/>
              <a:t>  However, the alternative track through </a:t>
            </a:r>
          </a:p>
          <a:p>
            <a:pPr>
              <a:buNone/>
            </a:pPr>
            <a:r>
              <a:rPr lang="en-US" altLang="ko-KR" dirty="0" smtClean="0"/>
              <a:t>examinations has not disappeared until today.</a:t>
            </a:r>
          </a:p>
          <a:p>
            <a:pPr>
              <a:buNone/>
            </a:pP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12</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a:bodyPr>
          <a:lstStyle/>
          <a:p>
            <a:pPr>
              <a:buNone/>
            </a:pPr>
            <a:r>
              <a:rPr lang="en-US" altLang="ko-KR" dirty="0" smtClean="0"/>
              <a:t>- The Bachelor’s Degree Examination for</a:t>
            </a:r>
          </a:p>
          <a:p>
            <a:pPr>
              <a:buNone/>
            </a:pPr>
            <a:r>
              <a:rPr lang="en-US" altLang="ko-KR" dirty="0" smtClean="0"/>
              <a:t>  Self-Education emerged in 1990 as an </a:t>
            </a:r>
          </a:p>
          <a:p>
            <a:pPr>
              <a:buNone/>
            </a:pPr>
            <a:r>
              <a:rPr lang="en-US" altLang="ko-KR" dirty="0" smtClean="0"/>
              <a:t>  alternative track that awarded the bachelor degree based on examination without attending higher education institutions.</a:t>
            </a:r>
          </a:p>
          <a:p>
            <a:pPr>
              <a:buNone/>
            </a:pPr>
            <a:r>
              <a:rPr lang="en-US" altLang="ko-KR" dirty="0" smtClean="0"/>
              <a:t>- BDES consists of 4 stages of qualifying examination: general education, major basic, major advanced, and comprehensive. </a:t>
            </a:r>
          </a:p>
          <a:p>
            <a:pPr>
              <a:buNone/>
            </a:pP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13</a:t>
            </a:fld>
            <a:endParaRPr lang="ko-KR" altLang="en-US"/>
          </a:p>
        </p:txBody>
      </p:sp>
      <p:sp>
        <p:nvSpPr>
          <p:cNvPr id="2" name="제목 1"/>
          <p:cNvSpPr>
            <a:spLocks noGrp="1"/>
          </p:cNvSpPr>
          <p:nvPr>
            <p:ph type="title"/>
          </p:nvPr>
        </p:nvSpPr>
        <p:spPr/>
        <p:txBody>
          <a:bodyPr/>
          <a:lstStyle/>
          <a:p>
            <a:r>
              <a:rPr lang="en-US" altLang="ko-KR" dirty="0" smtClean="0"/>
              <a:t>3. BDES</a:t>
            </a:r>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a:bodyPr>
          <a:lstStyle/>
          <a:p>
            <a:pPr>
              <a:buFontTx/>
              <a:buChar char="-"/>
            </a:pPr>
            <a:r>
              <a:rPr lang="en-US" altLang="ko-KR" dirty="0" smtClean="0"/>
              <a:t>One or two examinations can be exempted </a:t>
            </a:r>
          </a:p>
          <a:p>
            <a:pPr>
              <a:buNone/>
            </a:pPr>
            <a:r>
              <a:rPr lang="en-US" altLang="ko-KR" dirty="0" smtClean="0"/>
              <a:t>for learners who already achieved a certain </a:t>
            </a:r>
          </a:p>
          <a:p>
            <a:pPr>
              <a:buNone/>
            </a:pPr>
            <a:r>
              <a:rPr lang="en-US" altLang="ko-KR" dirty="0" smtClean="0"/>
              <a:t>number of credits from university or had </a:t>
            </a:r>
          </a:p>
          <a:p>
            <a:pPr>
              <a:buNone/>
            </a:pPr>
            <a:r>
              <a:rPr lang="en-US" altLang="ko-KR" dirty="0" smtClean="0"/>
              <a:t>certificates of concerned area. </a:t>
            </a:r>
          </a:p>
          <a:p>
            <a:pPr>
              <a:buFontTx/>
              <a:buChar char="-"/>
            </a:pPr>
            <a:r>
              <a:rPr lang="en-US" altLang="ko-KR" dirty="0" smtClean="0"/>
              <a:t>Through the BDES, sum of 14,000 persons </a:t>
            </a:r>
          </a:p>
          <a:p>
            <a:pPr>
              <a:buNone/>
            </a:pPr>
            <a:r>
              <a:rPr lang="en-US" altLang="ko-KR" dirty="0" smtClean="0"/>
              <a:t>have been awarded bachelor degree in 12 </a:t>
            </a:r>
          </a:p>
          <a:p>
            <a:pPr>
              <a:buNone/>
            </a:pPr>
            <a:r>
              <a:rPr lang="en-US" altLang="ko-KR" dirty="0" smtClean="0"/>
              <a:t>learning areas, Accounting, Chinese language, </a:t>
            </a:r>
          </a:p>
          <a:p>
            <a:pPr>
              <a:buNone/>
            </a:pPr>
            <a:r>
              <a:rPr lang="en-US" altLang="ko-KR" dirty="0" smtClean="0"/>
              <a:t>Computer science for example, since 1990.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14</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pPr>
              <a:buNone/>
            </a:pPr>
            <a:r>
              <a:rPr lang="en-US" altLang="ko-KR" dirty="0" smtClean="0"/>
              <a:t> - The Academic Credit Bank System was proposed by the President Commission of Education Reform in 1996 and went into effect in 1998.</a:t>
            </a:r>
          </a:p>
          <a:p>
            <a:pPr>
              <a:buNone/>
            </a:pPr>
            <a:r>
              <a:rPr lang="en-US" altLang="ko-KR" dirty="0" smtClean="0"/>
              <a:t> - Recognition of learning at </a:t>
            </a:r>
            <a:r>
              <a:rPr lang="en-US" altLang="ko-KR" dirty="0" err="1" smtClean="0"/>
              <a:t>nonformal</a:t>
            </a:r>
            <a:r>
              <a:rPr lang="en-US" altLang="ko-KR" dirty="0" smtClean="0"/>
              <a:t>      education programs for the higher education degree or diploma by accumulation.  About 50,000 learners are granted degree/diploma for 109 study areas in 2013.  </a:t>
            </a:r>
          </a:p>
          <a:p>
            <a:pPr>
              <a:buNone/>
            </a:pPr>
            <a:r>
              <a:rPr lang="en-US" altLang="ko-KR" dirty="0" smtClean="0"/>
              <a:t> - About 70% of learners are 30 years or older.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15</a:t>
            </a:fld>
            <a:endParaRPr lang="ko-KR" altLang="en-US"/>
          </a:p>
        </p:txBody>
      </p:sp>
      <p:sp>
        <p:nvSpPr>
          <p:cNvPr id="2" name="제목 1"/>
          <p:cNvSpPr>
            <a:spLocks noGrp="1"/>
          </p:cNvSpPr>
          <p:nvPr>
            <p:ph type="title"/>
          </p:nvPr>
        </p:nvSpPr>
        <p:spPr/>
        <p:txBody>
          <a:bodyPr/>
          <a:lstStyle/>
          <a:p>
            <a:r>
              <a:rPr lang="en-US" altLang="ko-KR" dirty="0" smtClean="0"/>
              <a:t>4. ACBS</a:t>
            </a:r>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pPr>
              <a:buNone/>
            </a:pPr>
            <a:r>
              <a:rPr lang="en-US" altLang="ko-KR" dirty="0" smtClean="0"/>
              <a:t> - A noticeable program of ACBS is the </a:t>
            </a:r>
            <a:r>
              <a:rPr lang="en-US" altLang="ko-KR" dirty="0" err="1" smtClean="0"/>
              <a:t>validationof</a:t>
            </a:r>
            <a:r>
              <a:rPr lang="en-US" altLang="ko-KR" dirty="0" smtClean="0"/>
              <a:t> learning during the military service.</a:t>
            </a:r>
          </a:p>
          <a:p>
            <a:pPr>
              <a:buFontTx/>
              <a:buChar char="-"/>
            </a:pPr>
            <a:r>
              <a:rPr lang="en-US" altLang="ko-KR" dirty="0" smtClean="0"/>
              <a:t>All Korean young men are enlisted to the mandatory military service for two years.</a:t>
            </a:r>
          </a:p>
          <a:p>
            <a:pPr>
              <a:buFontTx/>
              <a:buChar char="-"/>
            </a:pPr>
            <a:r>
              <a:rPr lang="en-US" altLang="ko-KR" dirty="0" smtClean="0"/>
              <a:t>An agreement was made between Ministers of the Education and the Defense in 2007.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16</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a:bodyPr>
          <a:lstStyle/>
          <a:p>
            <a:pPr>
              <a:buNone/>
            </a:pPr>
            <a:r>
              <a:rPr lang="en-US" altLang="ko-KR" dirty="0" smtClean="0"/>
              <a:t> - The agreement established a procedure of recognition of learning from trainings and educations during the military service, that can be utilized for credits toward the higher education degree through the academic credit bank system, or for vocational qualifications and licenses.</a:t>
            </a:r>
          </a:p>
          <a:p>
            <a:pPr>
              <a:buNone/>
            </a:pPr>
            <a:r>
              <a:rPr lang="en-US" altLang="ko-KR" dirty="0" smtClean="0"/>
              <a:t> -  About 310,000 soldiers  obtained credits during the years of 2007~2012.</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17</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7500" lnSpcReduction="20000"/>
          </a:bodyPr>
          <a:lstStyle/>
          <a:p>
            <a:pPr>
              <a:buNone/>
            </a:pPr>
            <a:r>
              <a:rPr lang="en-US" altLang="ko-KR" dirty="0" smtClean="0"/>
              <a:t> - Another feature of the ACBS is recognition of successors’ learning of the traditional arts and craft transmitted from the intangible cultural heritage.</a:t>
            </a:r>
          </a:p>
          <a:p>
            <a:pPr>
              <a:buNone/>
            </a:pPr>
            <a:r>
              <a:rPr lang="en-US" altLang="ko-KR" dirty="0" smtClean="0"/>
              <a:t> - Validation toward the degree activated learning of the traditional arts and craft that have been hardly respected at universities. Validation is an powerful instrument for reviving learning of a neglected culture. </a:t>
            </a:r>
          </a:p>
          <a:p>
            <a:pPr>
              <a:buNone/>
            </a:pPr>
            <a:r>
              <a:rPr lang="en-US" altLang="ko-KR" dirty="0" smtClean="0"/>
              <a:t> - The </a:t>
            </a:r>
            <a:r>
              <a:rPr lang="en-US" altLang="ko-KR" dirty="0" err="1" smtClean="0"/>
              <a:t>Headquater</a:t>
            </a:r>
            <a:r>
              <a:rPr lang="en-US" altLang="ko-KR" dirty="0" smtClean="0"/>
              <a:t> of the ACBS recently makes more efforts to explore new study areas that are not properly acknowledged at the conventional higher education.</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18</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85000" lnSpcReduction="20000"/>
          </a:bodyPr>
          <a:lstStyle/>
          <a:p>
            <a:pPr>
              <a:buNone/>
            </a:pPr>
            <a:r>
              <a:rPr lang="en-US" altLang="ko-KR" dirty="0" smtClean="0"/>
              <a:t> - Expansion of validation of workplace learning and vocational experiences. </a:t>
            </a:r>
          </a:p>
          <a:p>
            <a:pPr>
              <a:buNone/>
            </a:pPr>
            <a:r>
              <a:rPr lang="en-US" altLang="ko-KR" dirty="0" smtClean="0"/>
              <a:t>  Recently several laws have been revised favorably </a:t>
            </a:r>
          </a:p>
          <a:p>
            <a:pPr>
              <a:buNone/>
            </a:pPr>
            <a:r>
              <a:rPr lang="en-US" altLang="ko-KR" dirty="0" smtClean="0"/>
              <a:t>for validation and recognition of learning in </a:t>
            </a:r>
          </a:p>
          <a:p>
            <a:pPr>
              <a:buNone/>
            </a:pPr>
            <a:r>
              <a:rPr lang="en-US" altLang="ko-KR" dirty="0" smtClean="0"/>
              <a:t>industry.   </a:t>
            </a:r>
          </a:p>
          <a:p>
            <a:pPr>
              <a:buNone/>
            </a:pPr>
            <a:r>
              <a:rPr lang="en-US" altLang="ko-KR" dirty="0" smtClean="0"/>
              <a:t>  For instance: Annually 80 marine engineers</a:t>
            </a:r>
          </a:p>
          <a:p>
            <a:pPr>
              <a:buNone/>
            </a:pPr>
            <a:r>
              <a:rPr lang="en-US" altLang="ko-KR" dirty="0" smtClean="0"/>
              <a:t>obtained certificate by the recognition of field </a:t>
            </a:r>
          </a:p>
          <a:p>
            <a:pPr>
              <a:buNone/>
            </a:pPr>
            <a:r>
              <a:rPr lang="en-US" altLang="ko-KR" dirty="0" smtClean="0"/>
              <a:t>experiences after revision of the act of marine</a:t>
            </a:r>
          </a:p>
          <a:p>
            <a:pPr>
              <a:buNone/>
            </a:pPr>
            <a:r>
              <a:rPr lang="en-US" altLang="ko-KR" dirty="0" smtClean="0"/>
              <a:t>industry manpower in 2008.</a:t>
            </a:r>
          </a:p>
          <a:p>
            <a:pPr>
              <a:buNone/>
            </a:pPr>
            <a:r>
              <a:rPr lang="en-US" altLang="ko-KR" dirty="0" smtClean="0"/>
              <a:t>  The revised Qualification Act expanded coverage </a:t>
            </a:r>
          </a:p>
          <a:p>
            <a:pPr>
              <a:buNone/>
            </a:pPr>
            <a:r>
              <a:rPr lang="en-US" altLang="ko-KR" dirty="0" smtClean="0"/>
              <a:t>of validation of vocational learning at work.</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19</a:t>
            </a:fld>
            <a:endParaRPr lang="ko-KR" altLang="en-US"/>
          </a:p>
        </p:txBody>
      </p:sp>
      <p:sp>
        <p:nvSpPr>
          <p:cNvPr id="2" name="제목 1"/>
          <p:cNvSpPr>
            <a:spLocks noGrp="1"/>
          </p:cNvSpPr>
          <p:nvPr>
            <p:ph type="title"/>
          </p:nvPr>
        </p:nvSpPr>
        <p:spPr/>
        <p:txBody>
          <a:bodyPr/>
          <a:lstStyle/>
          <a:p>
            <a:r>
              <a:rPr lang="en-US" altLang="ko-KR" dirty="0" smtClean="0"/>
              <a:t>5. New Developments</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7500" lnSpcReduction="20000"/>
          </a:bodyPr>
          <a:lstStyle/>
          <a:p>
            <a:pPr>
              <a:buNone/>
            </a:pPr>
            <a:r>
              <a:rPr lang="en-US" altLang="ko-KR" u="sng" dirty="0" smtClean="0"/>
              <a:t>Korea</a:t>
            </a:r>
          </a:p>
          <a:p>
            <a:r>
              <a:rPr lang="en-US" altLang="ko-KR" dirty="0" smtClean="0"/>
              <a:t>Population 48 million (North Korea, 25mil.)</a:t>
            </a:r>
          </a:p>
          <a:p>
            <a:r>
              <a:rPr lang="en-US" altLang="ko-KR" dirty="0" smtClean="0"/>
              <a:t>Higher education:</a:t>
            </a:r>
          </a:p>
          <a:p>
            <a:pPr>
              <a:buNone/>
            </a:pPr>
            <a:r>
              <a:rPr lang="en-US" altLang="ko-KR" dirty="0" smtClean="0"/>
              <a:t>   - Institutions 432 (Univ. 189, more than 2/3</a:t>
            </a:r>
          </a:p>
          <a:p>
            <a:pPr>
              <a:buNone/>
            </a:pPr>
            <a:r>
              <a:rPr lang="en-US" altLang="ko-KR" dirty="0" smtClean="0"/>
              <a:t>     is private). </a:t>
            </a:r>
          </a:p>
          <a:p>
            <a:pPr>
              <a:buNone/>
            </a:pPr>
            <a:r>
              <a:rPr lang="en-US" altLang="ko-KR" dirty="0" smtClean="0"/>
              <a:t>   -Students 3,728,802 (Univ. 2,108,958), </a:t>
            </a:r>
          </a:p>
          <a:p>
            <a:pPr>
              <a:buNone/>
            </a:pPr>
            <a:r>
              <a:rPr lang="en-US" altLang="ko-KR" dirty="0" smtClean="0"/>
              <a:t>     mostly young and full time.</a:t>
            </a:r>
          </a:p>
          <a:p>
            <a:pPr>
              <a:buNone/>
            </a:pPr>
            <a:r>
              <a:rPr lang="en-US" altLang="ko-KR" dirty="0" smtClean="0"/>
              <a:t>   - Students bear major part of the expenses.</a:t>
            </a:r>
          </a:p>
          <a:p>
            <a:pPr>
              <a:buNone/>
            </a:pPr>
            <a:r>
              <a:rPr lang="en-US" altLang="ko-KR" dirty="0" smtClean="0"/>
              <a:t>   - Enrolment rate 76%</a:t>
            </a:r>
          </a:p>
          <a:p>
            <a:pPr>
              <a:buNone/>
            </a:pPr>
            <a:r>
              <a:rPr lang="en-US" altLang="ko-KR" dirty="0" smtClean="0"/>
              <a:t>   - Tertiary education attainment of 35~64 age </a:t>
            </a:r>
          </a:p>
          <a:p>
            <a:pPr>
              <a:buNone/>
            </a:pPr>
            <a:r>
              <a:rPr lang="en-US" altLang="ko-KR" dirty="0" smtClean="0"/>
              <a:t>      group: 26%  </a:t>
            </a:r>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a:t>
            </a:fld>
            <a:endParaRPr lang="ko-KR" altLang="en-US"/>
          </a:p>
        </p:txBody>
      </p:sp>
      <p:sp>
        <p:nvSpPr>
          <p:cNvPr id="2" name="제목 1"/>
          <p:cNvSpPr>
            <a:spLocks noGrp="1"/>
          </p:cNvSpPr>
          <p:nvPr>
            <p:ph type="title"/>
          </p:nvPr>
        </p:nvSpPr>
        <p:spPr/>
        <p:txBody>
          <a:bodyPr/>
          <a:lstStyle/>
          <a:p>
            <a:r>
              <a:rPr lang="en-US" altLang="ko-KR" dirty="0" smtClean="0"/>
              <a:t>1. Introduction</a:t>
            </a:r>
            <a:endParaRPr lang="ko-K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340768"/>
            <a:ext cx="8229600" cy="4785395"/>
          </a:xfrm>
        </p:spPr>
        <p:txBody>
          <a:bodyPr>
            <a:normAutofit fontScale="92500" lnSpcReduction="20000"/>
          </a:bodyPr>
          <a:lstStyle/>
          <a:p>
            <a:pPr>
              <a:buNone/>
            </a:pPr>
            <a:r>
              <a:rPr lang="en-US" altLang="ko-KR" dirty="0" smtClean="0"/>
              <a:t> - Transformation of University</a:t>
            </a:r>
          </a:p>
          <a:p>
            <a:pPr>
              <a:buNone/>
            </a:pPr>
            <a:r>
              <a:rPr lang="en-US" altLang="ko-KR" dirty="0" smtClean="0"/>
              <a:t>   Universities are requested not only to </a:t>
            </a:r>
          </a:p>
          <a:p>
            <a:pPr>
              <a:buNone/>
            </a:pPr>
            <a:r>
              <a:rPr lang="en-US" altLang="ko-KR" dirty="0" smtClean="0"/>
              <a:t>provide more programs for adult learners but </a:t>
            </a:r>
          </a:p>
          <a:p>
            <a:pPr>
              <a:buNone/>
            </a:pPr>
            <a:r>
              <a:rPr lang="en-US" altLang="ko-KR" dirty="0" smtClean="0"/>
              <a:t>also to transform themselves into the lifelong </a:t>
            </a:r>
          </a:p>
          <a:p>
            <a:pPr>
              <a:buNone/>
            </a:pPr>
            <a:r>
              <a:rPr lang="en-US" altLang="ko-KR" dirty="0" smtClean="0"/>
              <a:t>learner- friendly university.</a:t>
            </a:r>
          </a:p>
          <a:p>
            <a:pPr>
              <a:buNone/>
            </a:pPr>
            <a:r>
              <a:rPr lang="en-US" altLang="ko-KR" dirty="0" smtClean="0"/>
              <a:t>   The project demands the participated </a:t>
            </a:r>
          </a:p>
          <a:p>
            <a:pPr>
              <a:buNone/>
            </a:pPr>
            <a:r>
              <a:rPr lang="en-US" altLang="ko-KR" dirty="0" smtClean="0"/>
              <a:t>university to be more flexible and friendly to </a:t>
            </a:r>
          </a:p>
          <a:p>
            <a:pPr>
              <a:buNone/>
            </a:pPr>
            <a:r>
              <a:rPr lang="en-US" altLang="ko-KR" dirty="0" smtClean="0"/>
              <a:t>adult learners and community.</a:t>
            </a:r>
          </a:p>
          <a:p>
            <a:pPr>
              <a:buNone/>
            </a:pPr>
            <a:r>
              <a:rPr lang="en-US" altLang="ko-KR" dirty="0" smtClean="0"/>
              <a:t>   Now, 25 universities are participated to </a:t>
            </a:r>
          </a:p>
          <a:p>
            <a:pPr>
              <a:buNone/>
            </a:pPr>
            <a:r>
              <a:rPr lang="en-US" altLang="ko-KR" dirty="0" smtClean="0"/>
              <a:t>‘Lifelong Learning-Oriented University’.</a:t>
            </a:r>
          </a:p>
          <a:p>
            <a:pPr>
              <a:buNone/>
            </a:pPr>
            <a:endParaRPr lang="en-US" altLang="ko-KR" dirty="0" smtClean="0"/>
          </a:p>
          <a:p>
            <a:pPr>
              <a:buNone/>
            </a:pPr>
            <a:endParaRPr lang="ko-KR" altLang="en-US" dirty="0" smtClean="0"/>
          </a:p>
          <a:p>
            <a:pPr>
              <a:buNone/>
            </a:pP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20</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pPr>
              <a:buNone/>
            </a:pPr>
            <a:r>
              <a:rPr lang="en-US" altLang="ko-KR" dirty="0" smtClean="0"/>
              <a:t>  The participated universities are under process of structural and operational changes.</a:t>
            </a:r>
          </a:p>
          <a:p>
            <a:pPr>
              <a:buNone/>
            </a:pPr>
            <a:r>
              <a:rPr lang="en-US" altLang="ko-KR" dirty="0" smtClean="0"/>
              <a:t>  - admission criteria and process</a:t>
            </a:r>
          </a:p>
          <a:p>
            <a:pPr>
              <a:buNone/>
            </a:pPr>
            <a:r>
              <a:rPr lang="en-US" altLang="ko-KR" dirty="0" smtClean="0"/>
              <a:t>  - reorganization of department/faculty</a:t>
            </a:r>
          </a:p>
          <a:p>
            <a:pPr>
              <a:buNone/>
            </a:pPr>
            <a:r>
              <a:rPr lang="en-US" altLang="ko-KR" dirty="0" smtClean="0"/>
              <a:t>  - curriculum and instructional methods</a:t>
            </a:r>
          </a:p>
          <a:p>
            <a:pPr>
              <a:buNone/>
            </a:pPr>
            <a:r>
              <a:rPr lang="en-US" altLang="ko-KR" dirty="0" smtClean="0"/>
              <a:t>  - introducing new concept of teaching staff</a:t>
            </a:r>
          </a:p>
          <a:p>
            <a:pPr>
              <a:buNone/>
            </a:pPr>
            <a:r>
              <a:rPr lang="en-US" altLang="ko-KR" dirty="0" smtClean="0"/>
              <a:t>  - validation of prior learning</a:t>
            </a:r>
          </a:p>
          <a:p>
            <a:pPr>
              <a:buNone/>
            </a:pPr>
            <a:r>
              <a:rPr lang="en-US" altLang="ko-KR" dirty="0" smtClean="0"/>
              <a:t>  - and so on.</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21</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7500" lnSpcReduction="20000"/>
          </a:bodyPr>
          <a:lstStyle/>
          <a:p>
            <a:pPr>
              <a:buNone/>
            </a:pPr>
            <a:r>
              <a:rPr lang="en-US" altLang="ko-KR" dirty="0" smtClean="0"/>
              <a:t> - Account of Lifelong Learning(ALL)  </a:t>
            </a:r>
          </a:p>
          <a:p>
            <a:pPr>
              <a:buNone/>
            </a:pPr>
            <a:endParaRPr lang="en-US" altLang="ko-KR" dirty="0" smtClean="0"/>
          </a:p>
          <a:p>
            <a:pPr>
              <a:buNone/>
            </a:pPr>
            <a:r>
              <a:rPr lang="en-US" altLang="ko-KR" dirty="0" smtClean="0"/>
              <a:t> The ALL was conceived as an overarching </a:t>
            </a:r>
          </a:p>
          <a:p>
            <a:pPr>
              <a:buNone/>
            </a:pPr>
            <a:r>
              <a:rPr lang="en-US" altLang="ko-KR" dirty="0" smtClean="0"/>
              <a:t>Management system of lifelong learning society </a:t>
            </a:r>
          </a:p>
          <a:p>
            <a:pPr>
              <a:buNone/>
            </a:pPr>
            <a:r>
              <a:rPr lang="en-US" altLang="ko-KR" dirty="0" smtClean="0"/>
              <a:t>for accumulation,  assessment, validation and </a:t>
            </a:r>
          </a:p>
          <a:p>
            <a:pPr>
              <a:buNone/>
            </a:pPr>
            <a:r>
              <a:rPr lang="en-US" altLang="ko-KR" dirty="0" smtClean="0"/>
              <a:t>recognition of each individual’s all kinds of </a:t>
            </a:r>
          </a:p>
          <a:p>
            <a:pPr>
              <a:buNone/>
            </a:pPr>
            <a:r>
              <a:rPr lang="en-US" altLang="ko-KR" dirty="0" smtClean="0"/>
              <a:t>learning. </a:t>
            </a:r>
          </a:p>
          <a:p>
            <a:pPr>
              <a:buNone/>
            </a:pPr>
            <a:r>
              <a:rPr lang="en-US" altLang="ko-KR" dirty="0" smtClean="0"/>
              <a:t>  Philosophy of the ALL is that an individual </a:t>
            </a:r>
          </a:p>
          <a:p>
            <a:pPr>
              <a:buNone/>
            </a:pPr>
            <a:r>
              <a:rPr lang="en-US" altLang="ko-KR" dirty="0" smtClean="0"/>
              <a:t>learner’s abilities deserve recognition whether </a:t>
            </a:r>
          </a:p>
          <a:p>
            <a:pPr>
              <a:buNone/>
            </a:pPr>
            <a:r>
              <a:rPr lang="en-US" altLang="ko-KR" dirty="0" smtClean="0"/>
              <a:t>they have been achieved through a formal </a:t>
            </a:r>
          </a:p>
          <a:p>
            <a:pPr>
              <a:buNone/>
            </a:pPr>
            <a:r>
              <a:rPr lang="en-US" altLang="ko-KR" dirty="0" smtClean="0"/>
              <a:t>education or informal learning. </a:t>
            </a:r>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22</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pPr>
              <a:buNone/>
            </a:pPr>
            <a:r>
              <a:rPr lang="en-US" altLang="ko-KR" dirty="0" smtClean="0"/>
              <a:t>   ALL was recommended by the President </a:t>
            </a:r>
          </a:p>
          <a:p>
            <a:pPr>
              <a:buNone/>
            </a:pPr>
            <a:r>
              <a:rPr lang="en-US" altLang="ko-KR" dirty="0" smtClean="0"/>
              <a:t>Commission  of Education Reform in 1995, </a:t>
            </a:r>
          </a:p>
          <a:p>
            <a:pPr>
              <a:buNone/>
            </a:pPr>
            <a:r>
              <a:rPr lang="en-US" altLang="ko-KR" dirty="0" smtClean="0"/>
              <a:t>but waited until  2010  to be implemented.</a:t>
            </a:r>
          </a:p>
          <a:p>
            <a:pPr>
              <a:buNone/>
            </a:pPr>
            <a:r>
              <a:rPr lang="en-US" altLang="ko-KR" dirty="0" smtClean="0"/>
              <a:t>   The National Institute for Lifelong </a:t>
            </a:r>
          </a:p>
          <a:p>
            <a:pPr>
              <a:buNone/>
            </a:pPr>
            <a:r>
              <a:rPr lang="en-US" altLang="ko-KR" dirty="0" smtClean="0"/>
              <a:t>Education(NILE) put ALL in operation in</a:t>
            </a:r>
          </a:p>
          <a:p>
            <a:pPr>
              <a:buNone/>
            </a:pPr>
            <a:r>
              <a:rPr lang="en-US" altLang="ko-KR" dirty="0" smtClean="0"/>
              <a:t>2000. Learners register their records of</a:t>
            </a:r>
          </a:p>
          <a:p>
            <a:pPr>
              <a:buNone/>
            </a:pPr>
            <a:r>
              <a:rPr lang="en-US" altLang="ko-KR" dirty="0" err="1" smtClean="0"/>
              <a:t>nonformal</a:t>
            </a:r>
            <a:r>
              <a:rPr lang="en-US" altLang="ko-KR" dirty="0" smtClean="0"/>
              <a:t> and informal learning, portfolios, </a:t>
            </a:r>
          </a:p>
          <a:p>
            <a:pPr>
              <a:buNone/>
            </a:pPr>
            <a:r>
              <a:rPr lang="en-US" altLang="ko-KR" dirty="0" smtClean="0"/>
              <a:t>school records, certificates at the ALL center. </a:t>
            </a:r>
          </a:p>
          <a:p>
            <a:pPr>
              <a:buNone/>
            </a:pPr>
            <a:r>
              <a:rPr lang="en-US" altLang="ko-KR" dirty="0" smtClean="0"/>
              <a:t> - About 5,000 learners are registered. Very early stage now but will grow. </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23</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lnSpcReduction="10000"/>
          </a:bodyPr>
          <a:lstStyle/>
          <a:p>
            <a:pPr>
              <a:buNone/>
            </a:pPr>
            <a:r>
              <a:rPr lang="en-US" altLang="ko-KR" dirty="0" smtClean="0"/>
              <a:t>- To educate professionals for </a:t>
            </a:r>
            <a:r>
              <a:rPr lang="en-US" altLang="ko-KR" dirty="0" err="1" smtClean="0"/>
              <a:t>nonformal</a:t>
            </a:r>
            <a:r>
              <a:rPr lang="en-US" altLang="ko-KR" dirty="0" smtClean="0"/>
              <a:t> and informal learning – ‘Lifelong Education Specialist’.  </a:t>
            </a:r>
          </a:p>
          <a:p>
            <a:pPr>
              <a:buNone/>
            </a:pPr>
            <a:r>
              <a:rPr lang="en-US" altLang="ko-KR" dirty="0" smtClean="0"/>
              <a:t>- To develop policies on RVA as essential bridge connecting learning and working.</a:t>
            </a:r>
          </a:p>
          <a:p>
            <a:pPr>
              <a:buNone/>
            </a:pPr>
            <a:r>
              <a:rPr lang="en-US" altLang="ko-KR" dirty="0" smtClean="0"/>
              <a:t>- To reinforce diversification of</a:t>
            </a:r>
            <a:r>
              <a:rPr lang="ko-KR" altLang="en-US" dirty="0" smtClean="0"/>
              <a:t> </a:t>
            </a:r>
            <a:r>
              <a:rPr lang="en-US" altLang="ko-KR" dirty="0" smtClean="0"/>
              <a:t>learning for higher education. </a:t>
            </a:r>
          </a:p>
          <a:p>
            <a:pPr>
              <a:buNone/>
            </a:pPr>
            <a:r>
              <a:rPr lang="en-US" altLang="ko-KR" dirty="0" smtClean="0"/>
              <a:t>- To accelerate the shift from education to learning.</a:t>
            </a:r>
          </a:p>
          <a:p>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24</a:t>
            </a:fld>
            <a:endParaRPr lang="ko-KR" altLang="en-US"/>
          </a:p>
        </p:txBody>
      </p:sp>
      <p:sp>
        <p:nvSpPr>
          <p:cNvPr id="2" name="제목 1"/>
          <p:cNvSpPr>
            <a:spLocks noGrp="1"/>
          </p:cNvSpPr>
          <p:nvPr>
            <p:ph type="title"/>
          </p:nvPr>
        </p:nvSpPr>
        <p:spPr/>
        <p:txBody>
          <a:bodyPr/>
          <a:lstStyle/>
          <a:p>
            <a:r>
              <a:rPr lang="en-US" altLang="ko-KR" dirty="0" smtClean="0"/>
              <a:t>6. Challenges and Tasks</a:t>
            </a: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357298"/>
            <a:ext cx="8229600" cy="4768865"/>
          </a:xfrm>
        </p:spPr>
        <p:txBody>
          <a:bodyPr>
            <a:normAutofit fontScale="92500" lnSpcReduction="10000"/>
          </a:bodyPr>
          <a:lstStyle/>
          <a:p>
            <a:pPr>
              <a:buNone/>
            </a:pPr>
            <a:r>
              <a:rPr lang="en-US" altLang="ko-KR" dirty="0" smtClean="0"/>
              <a:t>  In spite of high aspiration of the Korean </a:t>
            </a:r>
          </a:p>
          <a:p>
            <a:pPr>
              <a:buNone/>
            </a:pPr>
            <a:r>
              <a:rPr lang="en-US" altLang="ko-KR" dirty="0" smtClean="0"/>
              <a:t>adult population for university degree,</a:t>
            </a:r>
          </a:p>
          <a:p>
            <a:pPr>
              <a:buNone/>
            </a:pPr>
            <a:r>
              <a:rPr lang="en-US" altLang="ko-KR" dirty="0" smtClean="0"/>
              <a:t>it was almost impossible for them to enter </a:t>
            </a:r>
          </a:p>
          <a:p>
            <a:pPr>
              <a:buNone/>
            </a:pPr>
            <a:r>
              <a:rPr lang="en-US" altLang="ko-KR" dirty="0" smtClean="0"/>
              <a:t>higher education institutions.  Universities</a:t>
            </a:r>
          </a:p>
          <a:p>
            <a:pPr>
              <a:buNone/>
            </a:pPr>
            <a:r>
              <a:rPr lang="en-US" altLang="ko-KR" dirty="0" smtClean="0"/>
              <a:t>were already packed with young students. </a:t>
            </a:r>
          </a:p>
          <a:p>
            <a:pPr>
              <a:buNone/>
            </a:pPr>
            <a:r>
              <a:rPr lang="en-US" altLang="ko-KR" dirty="0" smtClean="0"/>
              <a:t>  As the learning society grew, adults who </a:t>
            </a:r>
          </a:p>
          <a:p>
            <a:pPr>
              <a:buNone/>
            </a:pPr>
            <a:r>
              <a:rPr lang="en-US" altLang="ko-KR" dirty="0" smtClean="0"/>
              <a:t>desired higher education increased further.</a:t>
            </a:r>
          </a:p>
          <a:p>
            <a:pPr>
              <a:buNone/>
            </a:pPr>
            <a:r>
              <a:rPr lang="en-US" altLang="ko-KR" dirty="0" smtClean="0"/>
              <a:t>  Like elsewhere, Korea also had to take a</a:t>
            </a:r>
          </a:p>
          <a:p>
            <a:pPr>
              <a:buNone/>
            </a:pPr>
            <a:r>
              <a:rPr lang="en-US" altLang="ko-KR" dirty="0" smtClean="0"/>
              <a:t>bold measure to cope with the situation.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3</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42984"/>
            <a:ext cx="8229600" cy="4983179"/>
          </a:xfrm>
        </p:spPr>
        <p:txBody>
          <a:bodyPr>
            <a:normAutofit fontScale="92500" lnSpcReduction="20000"/>
          </a:bodyPr>
          <a:lstStyle/>
          <a:p>
            <a:pPr>
              <a:buNone/>
            </a:pPr>
            <a:r>
              <a:rPr lang="en-US" altLang="ko-KR" dirty="0" smtClean="0"/>
              <a:t>  Validation of Prior Learning has emerged </a:t>
            </a:r>
          </a:p>
          <a:p>
            <a:pPr>
              <a:buNone/>
            </a:pPr>
            <a:r>
              <a:rPr lang="en-US" altLang="ko-KR" dirty="0" smtClean="0"/>
              <a:t>as a solution of the problem of higher</a:t>
            </a:r>
          </a:p>
          <a:p>
            <a:pPr>
              <a:buNone/>
            </a:pPr>
            <a:r>
              <a:rPr lang="en-US" altLang="ko-KR" dirty="0" smtClean="0"/>
              <a:t>education related to lifelong learning. </a:t>
            </a:r>
          </a:p>
          <a:p>
            <a:pPr>
              <a:buNone/>
            </a:pPr>
            <a:r>
              <a:rPr lang="en-US" altLang="ko-KR" dirty="0" smtClean="0"/>
              <a:t>  It is agreed that VPL is an instrument of </a:t>
            </a:r>
          </a:p>
          <a:p>
            <a:pPr>
              <a:buNone/>
            </a:pPr>
            <a:r>
              <a:rPr lang="en-US" altLang="ko-KR" dirty="0" smtClean="0"/>
              <a:t>broadening opportunity of higher education</a:t>
            </a:r>
          </a:p>
          <a:p>
            <a:pPr>
              <a:buNone/>
            </a:pPr>
            <a:r>
              <a:rPr lang="en-US" altLang="ko-KR" dirty="0" smtClean="0"/>
              <a:t>by recognizing and valuing what people have </a:t>
            </a:r>
          </a:p>
          <a:p>
            <a:pPr>
              <a:buNone/>
            </a:pPr>
            <a:r>
              <a:rPr lang="en-US" altLang="ko-KR" dirty="0" smtClean="0"/>
              <a:t>learned in their lives.</a:t>
            </a:r>
          </a:p>
          <a:p>
            <a:pPr>
              <a:buNone/>
            </a:pPr>
            <a:r>
              <a:rPr lang="en-US" altLang="ko-KR" dirty="0" smtClean="0"/>
              <a:t>  In long term perspective, VPL leads a </a:t>
            </a:r>
          </a:p>
          <a:p>
            <a:pPr>
              <a:buNone/>
            </a:pPr>
            <a:r>
              <a:rPr lang="en-US" altLang="ko-KR" dirty="0" smtClean="0"/>
              <a:t>change from the schooling society to the </a:t>
            </a:r>
          </a:p>
          <a:p>
            <a:pPr>
              <a:buNone/>
            </a:pPr>
            <a:r>
              <a:rPr lang="en-US" altLang="ko-KR" dirty="0" smtClean="0"/>
              <a:t>learning society.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4</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428736"/>
            <a:ext cx="8229600" cy="4697427"/>
          </a:xfrm>
        </p:spPr>
        <p:txBody>
          <a:bodyPr>
            <a:normAutofit/>
          </a:bodyPr>
          <a:lstStyle/>
          <a:p>
            <a:pPr>
              <a:buNone/>
            </a:pPr>
            <a:r>
              <a:rPr lang="en-US" altLang="ko-KR" dirty="0" smtClean="0"/>
              <a:t>  While many countries in Europe have </a:t>
            </a:r>
          </a:p>
          <a:p>
            <a:pPr>
              <a:buNone/>
            </a:pPr>
            <a:r>
              <a:rPr lang="en-US" altLang="ko-KR" dirty="0" smtClean="0"/>
              <a:t>utilized VPL for expanding admission to </a:t>
            </a:r>
          </a:p>
          <a:p>
            <a:pPr>
              <a:buNone/>
            </a:pPr>
            <a:r>
              <a:rPr lang="en-US" altLang="ko-KR" dirty="0" smtClean="0"/>
              <a:t>higher education for underrepresented </a:t>
            </a:r>
          </a:p>
          <a:p>
            <a:pPr>
              <a:buNone/>
            </a:pPr>
            <a:r>
              <a:rPr lang="en-US" altLang="ko-KR" dirty="0" smtClean="0"/>
              <a:t>group, Korea took a different approach</a:t>
            </a:r>
          </a:p>
          <a:p>
            <a:pPr>
              <a:buNone/>
            </a:pPr>
            <a:r>
              <a:rPr lang="en-US" altLang="ko-KR" dirty="0" smtClean="0"/>
              <a:t>to the VPL, that is to provide direct </a:t>
            </a:r>
          </a:p>
          <a:p>
            <a:pPr>
              <a:buNone/>
            </a:pPr>
            <a:r>
              <a:rPr lang="en-US" altLang="ko-KR" dirty="0" smtClean="0"/>
              <a:t>opportunity for the disadvantageous to </a:t>
            </a:r>
          </a:p>
          <a:p>
            <a:pPr>
              <a:buNone/>
            </a:pPr>
            <a:r>
              <a:rPr lang="en-US" altLang="ko-KR" dirty="0" smtClean="0"/>
              <a:t>obtain higher education degree rather </a:t>
            </a:r>
          </a:p>
          <a:p>
            <a:pPr>
              <a:buNone/>
            </a:pPr>
            <a:r>
              <a:rPr lang="en-US" altLang="ko-KR" dirty="0" smtClean="0"/>
              <a:t>than to assist entering the higher education.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5</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071546"/>
            <a:ext cx="8229600" cy="5054617"/>
          </a:xfrm>
        </p:spPr>
        <p:txBody>
          <a:bodyPr>
            <a:normAutofit fontScale="85000" lnSpcReduction="10000"/>
          </a:bodyPr>
          <a:lstStyle/>
          <a:p>
            <a:pPr>
              <a:buNone/>
            </a:pPr>
            <a:r>
              <a:rPr lang="en-US" altLang="ko-KR" dirty="0" smtClean="0"/>
              <a:t>  The early policy of VPL in Korea, called </a:t>
            </a:r>
          </a:p>
          <a:p>
            <a:pPr>
              <a:buNone/>
            </a:pPr>
            <a:r>
              <a:rPr lang="en-US" altLang="ko-KR" dirty="0" smtClean="0"/>
              <a:t>‘Bachelor’s Degree Examination for Self-</a:t>
            </a:r>
          </a:p>
          <a:p>
            <a:pPr>
              <a:buNone/>
            </a:pPr>
            <a:r>
              <a:rPr lang="en-US" altLang="ko-KR" dirty="0" smtClean="0"/>
              <a:t>Education’, was put into operation in 1990 </a:t>
            </a:r>
          </a:p>
          <a:p>
            <a:pPr>
              <a:buNone/>
            </a:pPr>
            <a:r>
              <a:rPr lang="en-US" altLang="ko-KR" dirty="0" smtClean="0"/>
              <a:t>for providing a new track that conferred</a:t>
            </a:r>
          </a:p>
          <a:p>
            <a:pPr>
              <a:buNone/>
            </a:pPr>
            <a:r>
              <a:rPr lang="en-US" altLang="ko-KR" dirty="0" smtClean="0"/>
              <a:t>bachelor degree through only examination for </a:t>
            </a:r>
          </a:p>
          <a:p>
            <a:pPr>
              <a:buNone/>
            </a:pPr>
            <a:r>
              <a:rPr lang="en-US" altLang="ko-KR" dirty="0" smtClean="0"/>
              <a:t>people out of formal higher education. </a:t>
            </a:r>
          </a:p>
          <a:p>
            <a:pPr>
              <a:buNone/>
            </a:pPr>
            <a:r>
              <a:rPr lang="en-US" altLang="ko-KR" dirty="0" smtClean="0"/>
              <a:t>  Another measure, called ‘Academic Credit </a:t>
            </a:r>
          </a:p>
          <a:p>
            <a:pPr>
              <a:buNone/>
            </a:pPr>
            <a:r>
              <a:rPr lang="en-US" altLang="ko-KR" dirty="0" smtClean="0"/>
              <a:t>Bank System’, was introduced in 1998 to </a:t>
            </a:r>
          </a:p>
          <a:p>
            <a:pPr>
              <a:buNone/>
            </a:pPr>
            <a:r>
              <a:rPr lang="en-US" altLang="ko-KR" dirty="0" smtClean="0"/>
              <a:t>provide opportunity for adult learners who were</a:t>
            </a:r>
          </a:p>
          <a:p>
            <a:pPr>
              <a:buNone/>
            </a:pPr>
            <a:r>
              <a:rPr lang="en-US" altLang="ko-KR" dirty="0" smtClean="0"/>
              <a:t>able to obtain the degree of higher education </a:t>
            </a:r>
          </a:p>
          <a:p>
            <a:pPr>
              <a:buNone/>
            </a:pPr>
            <a:r>
              <a:rPr lang="en-US" altLang="ko-KR" dirty="0" smtClean="0"/>
              <a:t>through validation of </a:t>
            </a:r>
            <a:r>
              <a:rPr lang="en-US" altLang="ko-KR" dirty="0" err="1" smtClean="0"/>
              <a:t>nonformal</a:t>
            </a:r>
            <a:r>
              <a:rPr lang="en-US" altLang="ko-KR" dirty="0" smtClean="0"/>
              <a:t> learning.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6</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000108"/>
            <a:ext cx="8229600" cy="5126055"/>
          </a:xfrm>
        </p:spPr>
        <p:txBody>
          <a:bodyPr>
            <a:normAutofit fontScale="92500" lnSpcReduction="10000"/>
          </a:bodyPr>
          <a:lstStyle/>
          <a:p>
            <a:pPr>
              <a:buNone/>
            </a:pPr>
            <a:endParaRPr lang="en-US" altLang="ko-KR" dirty="0" smtClean="0"/>
          </a:p>
          <a:p>
            <a:pPr>
              <a:buNone/>
            </a:pPr>
            <a:r>
              <a:rPr lang="en-US" altLang="ko-KR" dirty="0" smtClean="0"/>
              <a:t>  Both of these measures intended to award </a:t>
            </a:r>
          </a:p>
          <a:p>
            <a:pPr>
              <a:buNone/>
            </a:pPr>
            <a:r>
              <a:rPr lang="en-US" altLang="ko-KR" dirty="0" smtClean="0"/>
              <a:t>the degrees of higher education to the</a:t>
            </a:r>
          </a:p>
          <a:p>
            <a:pPr>
              <a:buNone/>
            </a:pPr>
            <a:r>
              <a:rPr lang="en-US" altLang="ko-KR" dirty="0" smtClean="0"/>
              <a:t>people of non-student who are qualified</a:t>
            </a:r>
          </a:p>
          <a:p>
            <a:pPr>
              <a:buNone/>
            </a:pPr>
            <a:r>
              <a:rPr lang="en-US" altLang="ko-KR" dirty="0" smtClean="0"/>
              <a:t>as having learnt up to same level as  </a:t>
            </a:r>
          </a:p>
          <a:p>
            <a:pPr>
              <a:buNone/>
            </a:pPr>
            <a:r>
              <a:rPr lang="en-US" altLang="ko-KR" dirty="0" smtClean="0"/>
              <a:t>university students.</a:t>
            </a:r>
          </a:p>
          <a:p>
            <a:pPr>
              <a:buNone/>
            </a:pPr>
            <a:r>
              <a:rPr lang="en-US" altLang="ko-KR" dirty="0" smtClean="0"/>
              <a:t>  The degree award approach to VPL/RPL in </a:t>
            </a:r>
          </a:p>
          <a:p>
            <a:pPr>
              <a:buNone/>
            </a:pPr>
            <a:r>
              <a:rPr lang="en-US" altLang="ko-KR" dirty="0" smtClean="0"/>
              <a:t>Korea has a cultural background in its long </a:t>
            </a:r>
          </a:p>
          <a:p>
            <a:pPr>
              <a:buNone/>
            </a:pPr>
            <a:r>
              <a:rPr lang="en-US" altLang="ko-KR" dirty="0" smtClean="0"/>
              <a:t>history.</a:t>
            </a:r>
          </a:p>
          <a:p>
            <a:pPr>
              <a:buNone/>
            </a:pPr>
            <a:r>
              <a:rPr lang="en-US" altLang="ko-KR" dirty="0" smtClean="0"/>
              <a:t>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7</a:t>
            </a:fld>
            <a:endParaRPr lang="ko-KR" altLang="en-US"/>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pPr>
              <a:buNone/>
            </a:pPr>
            <a:r>
              <a:rPr lang="en-US" altLang="ko-KR" dirty="0" smtClean="0"/>
              <a:t>  The old education system of Korea </a:t>
            </a:r>
          </a:p>
          <a:p>
            <a:pPr>
              <a:buNone/>
            </a:pPr>
            <a:r>
              <a:rPr lang="en-US" altLang="ko-KR" dirty="0" smtClean="0"/>
              <a:t>consisted of schools and the national </a:t>
            </a:r>
          </a:p>
          <a:p>
            <a:pPr>
              <a:buNone/>
            </a:pPr>
            <a:r>
              <a:rPr lang="en-US" altLang="ko-KR" dirty="0" smtClean="0"/>
              <a:t>examination that lasted more than 10</a:t>
            </a:r>
          </a:p>
          <a:p>
            <a:pPr>
              <a:buNone/>
            </a:pPr>
            <a:r>
              <a:rPr lang="en-US" altLang="ko-KR" dirty="0" smtClean="0"/>
              <a:t>centuries.</a:t>
            </a:r>
          </a:p>
          <a:p>
            <a:pPr>
              <a:buNone/>
            </a:pPr>
            <a:r>
              <a:rPr lang="en-US" altLang="ko-KR" dirty="0" smtClean="0"/>
              <a:t>  The old dynasty started to build a public </a:t>
            </a:r>
          </a:p>
          <a:p>
            <a:pPr>
              <a:buNone/>
            </a:pPr>
            <a:r>
              <a:rPr lang="en-US" altLang="ko-KR" dirty="0" smtClean="0"/>
              <a:t>school system from the 7</a:t>
            </a:r>
            <a:r>
              <a:rPr lang="en-US" altLang="ko-KR" baseline="30000" dirty="0" smtClean="0"/>
              <a:t>th</a:t>
            </a:r>
            <a:r>
              <a:rPr lang="en-US" altLang="ko-KR" dirty="0" smtClean="0"/>
              <a:t> century, which </a:t>
            </a:r>
          </a:p>
          <a:p>
            <a:pPr>
              <a:buNone/>
            </a:pPr>
            <a:r>
              <a:rPr lang="en-US" altLang="ko-KR" dirty="0" smtClean="0"/>
              <a:t>had developed to comprise 3 levels: basic </a:t>
            </a:r>
          </a:p>
          <a:p>
            <a:pPr>
              <a:buNone/>
            </a:pPr>
            <a:r>
              <a:rPr lang="en-US" altLang="ko-KR" dirty="0" smtClean="0"/>
              <a:t>schools, middle schools, and higher </a:t>
            </a:r>
          </a:p>
          <a:p>
            <a:pPr>
              <a:buNone/>
            </a:pPr>
            <a:r>
              <a:rPr lang="en-US" altLang="ko-KR" dirty="0" smtClean="0"/>
              <a:t>education(the Royal College).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8</a:t>
            </a:fld>
            <a:endParaRPr lang="ko-KR" altLang="en-US"/>
          </a:p>
        </p:txBody>
      </p:sp>
      <p:sp>
        <p:nvSpPr>
          <p:cNvPr id="2" name="제목 1"/>
          <p:cNvSpPr>
            <a:spLocks noGrp="1"/>
          </p:cNvSpPr>
          <p:nvPr>
            <p:ph type="title"/>
          </p:nvPr>
        </p:nvSpPr>
        <p:spPr/>
        <p:txBody>
          <a:bodyPr>
            <a:normAutofit fontScale="90000"/>
          </a:bodyPr>
          <a:lstStyle/>
          <a:p>
            <a:r>
              <a:rPr lang="en-US" altLang="ko-KR" dirty="0" smtClean="0"/>
              <a:t>2. School System and the National Examination</a:t>
            </a: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285860"/>
            <a:ext cx="8229600" cy="4840303"/>
          </a:xfrm>
        </p:spPr>
        <p:txBody>
          <a:bodyPr>
            <a:normAutofit fontScale="85000" lnSpcReduction="20000"/>
          </a:bodyPr>
          <a:lstStyle/>
          <a:p>
            <a:pPr>
              <a:buNone/>
            </a:pPr>
            <a:r>
              <a:rPr lang="en-US" altLang="ko-KR" dirty="0" smtClean="0"/>
              <a:t>  The national examination started to be </a:t>
            </a:r>
          </a:p>
          <a:p>
            <a:pPr>
              <a:buNone/>
            </a:pPr>
            <a:r>
              <a:rPr lang="en-US" altLang="ko-KR" dirty="0" smtClean="0"/>
              <a:t>operated a little later since the 10</a:t>
            </a:r>
            <a:r>
              <a:rPr lang="en-US" altLang="ko-KR" baseline="30000" dirty="0" smtClean="0"/>
              <a:t>th </a:t>
            </a:r>
            <a:r>
              <a:rPr lang="en-US" altLang="ko-KR" dirty="0" smtClean="0"/>
              <a:t>century. </a:t>
            </a:r>
          </a:p>
          <a:p>
            <a:pPr>
              <a:buNone/>
            </a:pPr>
            <a:r>
              <a:rPr lang="en-US" altLang="ko-KR" dirty="0" smtClean="0"/>
              <a:t>  The examination comprised 3 courses: the </a:t>
            </a:r>
          </a:p>
          <a:p>
            <a:pPr>
              <a:buNone/>
            </a:pPr>
            <a:r>
              <a:rPr lang="en-US" altLang="ko-KR" dirty="0" smtClean="0"/>
              <a:t>civil exam, the military exam, and specialist exam.</a:t>
            </a:r>
          </a:p>
          <a:p>
            <a:pPr>
              <a:buNone/>
            </a:pPr>
            <a:r>
              <a:rPr lang="en-US" altLang="ko-KR" dirty="0" smtClean="0"/>
              <a:t>The civil exam, the most prestigious, consisted of </a:t>
            </a:r>
          </a:p>
          <a:p>
            <a:pPr>
              <a:buNone/>
            </a:pPr>
            <a:r>
              <a:rPr lang="en-US" altLang="ko-KR" dirty="0" smtClean="0"/>
              <a:t>3 stages: lower, upper, and the highest. Specialist </a:t>
            </a:r>
          </a:p>
          <a:p>
            <a:pPr>
              <a:buNone/>
            </a:pPr>
            <a:r>
              <a:rPr lang="en-US" altLang="ko-KR" dirty="0" smtClean="0"/>
              <a:t>courses included medicine, foreign languages, </a:t>
            </a:r>
          </a:p>
          <a:p>
            <a:pPr>
              <a:buNone/>
            </a:pPr>
            <a:r>
              <a:rPr lang="en-US" altLang="ko-KR" dirty="0" smtClean="0"/>
              <a:t>accounting, astronomy among others.   </a:t>
            </a:r>
          </a:p>
          <a:p>
            <a:pPr>
              <a:buNone/>
            </a:pPr>
            <a:r>
              <a:rPr lang="en-US" altLang="ko-KR" dirty="0" smtClean="0"/>
              <a:t>  The examination had been an important </a:t>
            </a:r>
          </a:p>
          <a:p>
            <a:pPr>
              <a:buNone/>
            </a:pPr>
            <a:r>
              <a:rPr lang="en-US" altLang="ko-KR" dirty="0" smtClean="0"/>
              <a:t>instrument of qualification for social status as well </a:t>
            </a:r>
          </a:p>
          <a:p>
            <a:pPr>
              <a:buNone/>
            </a:pPr>
            <a:r>
              <a:rPr lang="en-US" altLang="ko-KR" dirty="0" smtClean="0"/>
              <a:t>as for selecting government officials. </a:t>
            </a:r>
            <a:endParaRPr lang="ko-KR" altLang="en-US" dirty="0"/>
          </a:p>
        </p:txBody>
      </p:sp>
      <p:sp>
        <p:nvSpPr>
          <p:cNvPr id="4" name="슬라이드 번호 개체 틀 3"/>
          <p:cNvSpPr>
            <a:spLocks noGrp="1"/>
          </p:cNvSpPr>
          <p:nvPr>
            <p:ph type="sldNum" sz="quarter" idx="12"/>
          </p:nvPr>
        </p:nvSpPr>
        <p:spPr/>
        <p:txBody>
          <a:bodyPr/>
          <a:lstStyle/>
          <a:p>
            <a:fld id="{C14F7666-01E0-4288-B2BE-774A39F131BA}" type="slidenum">
              <a:rPr lang="ko-KR" altLang="en-US" smtClean="0"/>
              <a:pPr/>
              <a:t>9</a:t>
            </a:fld>
            <a:endParaRPr lang="ko-KR" altLang="en-US"/>
          </a:p>
        </p:txBody>
      </p:sp>
      <p:sp>
        <p:nvSpPr>
          <p:cNvPr id="2" name="제목 1"/>
          <p:cNvSpPr>
            <a:spLocks noGrp="1"/>
          </p:cNvSpPr>
          <p:nvPr>
            <p:ph type="title"/>
          </p:nvPr>
        </p:nvSpPr>
        <p:spPr/>
        <p:txBody>
          <a:bodyPr/>
          <a:lstStyle/>
          <a:p>
            <a:endParaRPr lang="ko-KR"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고구려 벽화">
  <a:themeElements>
    <a:clrScheme name="고구려 벽화">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고구려 벽화">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고구려 벽화">
      <a:fillStyleLst>
        <a:solidFill>
          <a:schemeClr val="phClr">
            <a:tint val="100000"/>
            <a:shade val="100000"/>
            <a:hueMod val="100000"/>
            <a:satMod val="100000"/>
          </a:schemeClr>
        </a:solidFill>
        <a:gradFill rotWithShape="1">
          <a:gsLst>
            <a:gs pos="18000">
              <a:schemeClr val="phClr">
                <a:tint val="20000"/>
                <a:shade val="100000"/>
                <a:hueMod val="100000"/>
                <a:satMod val="100000"/>
              </a:schemeClr>
            </a:gs>
            <a:gs pos="87000">
              <a:schemeClr val="phClr">
                <a:tint val="100000"/>
                <a:shade val="100000"/>
                <a:hueMod val="100000"/>
                <a:satMod val="100000"/>
              </a:schemeClr>
            </a:gs>
          </a:gsLst>
          <a:lin ang="2700000" scaled="1"/>
        </a:gradFill>
        <a:gradFill rotWithShape="1">
          <a:gsLst>
            <a:gs pos="0">
              <a:schemeClr val="phClr">
                <a:tint val="95000"/>
                <a:shade val="100000"/>
                <a:hueMod val="100000"/>
                <a:satMod val="100000"/>
              </a:schemeClr>
            </a:gs>
            <a:gs pos="100000">
              <a:schemeClr val="phClr">
                <a:tint val="100000"/>
                <a:shade val="95000"/>
                <a:hueMod val="100000"/>
                <a:satMod val="100000"/>
              </a:schemeClr>
            </a:gs>
          </a:gsLst>
          <a:lin ang="0" scaled="1"/>
        </a:gradFill>
      </a:fillStyleLst>
      <a:lnStyleLst>
        <a:ln w="6350" cap="flat" cmpd="sng" algn="ctr">
          <a:solidFill>
            <a:schemeClr val="phClr"/>
          </a:solidFill>
          <a:prstDash val="solid"/>
        </a:ln>
        <a:ln w="15875" cap="flat" cmpd="sng" algn="ctr">
          <a:solidFill>
            <a:schemeClr val="phClr"/>
          </a:solidFill>
          <a:prstDash val="solid"/>
        </a:ln>
        <a:ln w="28575" cap="flat" cmpd="sng" algn="ctr">
          <a:solidFill>
            <a:schemeClr val="phClr"/>
          </a:solidFill>
          <a:prstDash val="solid"/>
        </a:ln>
      </a:lnStyleLst>
      <a:effectStyleLst>
        <a:effectStyle>
          <a:effectLst>
            <a:outerShdw dir="5400000" algn="tl">
              <a:srgbClr val="EBE9ED">
                <a:alpha val="0"/>
              </a:srgbClr>
            </a:outerShdw>
          </a:effectLst>
        </a:effectStyle>
        <a:effectStyle>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chemeClr val="phClr">
                <a:tint val="100000"/>
                <a:shade val="100000"/>
                <a:hueMod val="100000"/>
                <a:satMod val="100000"/>
              </a:schemeClr>
            </a:contourClr>
          </a:sp3d>
        </a:effectStyle>
        <a:effectStyle>
          <a:effectLst>
            <a:outerShdw blurRad="101600" dist="76200" dir="2700000" algn="bl">
              <a:srgbClr val="000000">
                <a:alpha val="30588"/>
              </a:srgbClr>
            </a:outerShdw>
          </a:effectLst>
          <a:scene3d>
            <a:camera prst="orthographicFront" fov="0">
              <a:rot lat="0" lon="0" rev="0"/>
            </a:camera>
            <a:lightRig rig="chilly" dir="t">
              <a:rot lat="0" lon="0" rev="4200000"/>
            </a:lightRig>
          </a:scene3d>
          <a:sp3d contourW="25400" prstMaterial="matte">
            <a:bevelT h="88900"/>
            <a:contourClr>
              <a:srgbClr val="FFFFFF">
                <a:alpha val="0"/>
              </a:srgbClr>
            </a:contourClr>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1509</TotalTime>
  <Words>1524</Words>
  <Application>Microsoft Office PowerPoint</Application>
  <PresentationFormat>화면 슬라이드 쇼(4:3)</PresentationFormat>
  <Paragraphs>212</Paragraphs>
  <Slides>24</Slides>
  <Notes>0</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고구려 벽화</vt:lpstr>
      <vt:lpstr>The Korean Approach to Validation for Lifelong Learning</vt:lpstr>
      <vt:lpstr>1. Introduction</vt:lpstr>
      <vt:lpstr>슬라이드 3</vt:lpstr>
      <vt:lpstr>슬라이드 4</vt:lpstr>
      <vt:lpstr>슬라이드 5</vt:lpstr>
      <vt:lpstr>슬라이드 6</vt:lpstr>
      <vt:lpstr>슬라이드 7</vt:lpstr>
      <vt:lpstr>2. School System and the National Examination</vt:lpstr>
      <vt:lpstr>슬라이드 9</vt:lpstr>
      <vt:lpstr>슬라이드 10</vt:lpstr>
      <vt:lpstr>슬라이드 11</vt:lpstr>
      <vt:lpstr>슬라이드 12</vt:lpstr>
      <vt:lpstr>3. BDES</vt:lpstr>
      <vt:lpstr>슬라이드 14</vt:lpstr>
      <vt:lpstr>4. ACBS</vt:lpstr>
      <vt:lpstr>슬라이드 16</vt:lpstr>
      <vt:lpstr>슬라이드 17</vt:lpstr>
      <vt:lpstr>슬라이드 18</vt:lpstr>
      <vt:lpstr>5. New Developments</vt:lpstr>
      <vt:lpstr>슬라이드 20</vt:lpstr>
      <vt:lpstr>슬라이드 21</vt:lpstr>
      <vt:lpstr>슬라이드 22</vt:lpstr>
      <vt:lpstr>슬라이드 23</vt:lpstr>
      <vt:lpstr>6. Challenges and Tasks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Korean Approach to Validation for Lifelong Learning</dc:title>
  <dc:creator>Kim Shin-il</dc:creator>
  <cp:lastModifiedBy>Kim Shin-il</cp:lastModifiedBy>
  <cp:revision>176</cp:revision>
  <dcterms:created xsi:type="dcterms:W3CDTF">2014-04-03T09:36:36Z</dcterms:created>
  <dcterms:modified xsi:type="dcterms:W3CDTF">2014-04-09T08:16:01Z</dcterms:modified>
</cp:coreProperties>
</file>