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45" r:id="rId2"/>
    <p:sldId id="710" r:id="rId3"/>
    <p:sldId id="713" r:id="rId4"/>
    <p:sldId id="714" r:id="rId5"/>
    <p:sldId id="715" r:id="rId6"/>
    <p:sldId id="730" r:id="rId7"/>
    <p:sldId id="729" r:id="rId8"/>
    <p:sldId id="741" r:id="rId9"/>
    <p:sldId id="731" r:id="rId10"/>
    <p:sldId id="757" r:id="rId11"/>
    <p:sldId id="704" r:id="rId12"/>
    <p:sldId id="750" r:id="rId13"/>
    <p:sldId id="744" r:id="rId14"/>
    <p:sldId id="745" r:id="rId15"/>
    <p:sldId id="751" r:id="rId16"/>
    <p:sldId id="746" r:id="rId17"/>
    <p:sldId id="753" r:id="rId18"/>
    <p:sldId id="747" r:id="rId19"/>
    <p:sldId id="732" r:id="rId20"/>
    <p:sldId id="754" r:id="rId21"/>
    <p:sldId id="758" r:id="rId22"/>
    <p:sldId id="755" r:id="rId23"/>
    <p:sldId id="742" r:id="rId24"/>
    <p:sldId id="759" r:id="rId25"/>
    <p:sldId id="756" r:id="rId26"/>
    <p:sldId id="743" r:id="rId27"/>
  </p:sldIdLst>
  <p:sldSz cx="9144000" cy="6858000" type="screen4x3"/>
  <p:notesSz cx="6810375" cy="99425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3FF"/>
    <a:srgbClr val="E1F4FF"/>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96270" autoAdjust="0"/>
  </p:normalViewPr>
  <p:slideViewPr>
    <p:cSldViewPr>
      <p:cViewPr>
        <p:scale>
          <a:sx n="100" d="100"/>
          <a:sy n="100" d="100"/>
        </p:scale>
        <p:origin x="-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84995" name="Rectangle 3"/>
          <p:cNvSpPr>
            <a:spLocks noGrp="1" noChangeArrowheads="1"/>
          </p:cNvSpPr>
          <p:nvPr>
            <p:ph type="dt" sz="quarter" idx="1"/>
          </p:nvPr>
        </p:nvSpPr>
        <p:spPr bwMode="auto">
          <a:xfrm>
            <a:off x="3857636"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695721D-74B3-41C8-8DEF-D0DD15A8E07D}" type="datetimeFigureOut">
              <a:rPr lang="en-US"/>
              <a:pPr>
                <a:defRPr/>
              </a:pPr>
              <a:t>08-04-14</a:t>
            </a:fld>
            <a:endParaRPr lang="en-US"/>
          </a:p>
        </p:txBody>
      </p:sp>
      <p:sp>
        <p:nvSpPr>
          <p:cNvPr id="84996" name="Rectangle 4"/>
          <p:cNvSpPr>
            <a:spLocks noGrp="1" noChangeArrowheads="1"/>
          </p:cNvSpPr>
          <p:nvPr>
            <p:ph type="ftr" sz="quarter" idx="2"/>
          </p:nvPr>
        </p:nvSpPr>
        <p:spPr bwMode="auto">
          <a:xfrm>
            <a:off x="0"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84997" name="Rectangle 5"/>
          <p:cNvSpPr>
            <a:spLocks noGrp="1" noChangeArrowheads="1"/>
          </p:cNvSpPr>
          <p:nvPr>
            <p:ph type="sldNum" sz="quarter" idx="3"/>
          </p:nvPr>
        </p:nvSpPr>
        <p:spPr bwMode="auto">
          <a:xfrm>
            <a:off x="3857636"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0B91936-93B6-4D9E-BD3E-4CDBC1B061C2}" type="slidenum">
              <a:rPr lang="en-US"/>
              <a:pPr>
                <a:defRPr/>
              </a:pPr>
              <a:t>‹nr.›</a:t>
            </a:fld>
            <a:endParaRPr lang="en-US"/>
          </a:p>
        </p:txBody>
      </p:sp>
    </p:spTree>
    <p:extLst>
      <p:ext uri="{BB962C8B-B14F-4D97-AF65-F5344CB8AC3E}">
        <p14:creationId xmlns:p14="http://schemas.microsoft.com/office/powerpoint/2010/main" val="199378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57636"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1038" y="4722694"/>
            <a:ext cx="544830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3078" name="Rectangle 6"/>
          <p:cNvSpPr>
            <a:spLocks noGrp="1" noChangeArrowheads="1"/>
          </p:cNvSpPr>
          <p:nvPr>
            <p:ph type="ftr" sz="quarter" idx="4"/>
          </p:nvPr>
        </p:nvSpPr>
        <p:spPr bwMode="auto">
          <a:xfrm>
            <a:off x="0"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57636"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9C87B3-749B-4F9A-A6FF-76147AB9510B}" type="slidenum">
              <a:rPr lang="fi-FI"/>
              <a:pPr>
                <a:defRPr/>
              </a:pPr>
              <a:t>‹nr.›</a:t>
            </a:fld>
            <a:endParaRPr lang="fi-FI"/>
          </a:p>
        </p:txBody>
      </p:sp>
    </p:spTree>
    <p:extLst>
      <p:ext uri="{BB962C8B-B14F-4D97-AF65-F5344CB8AC3E}">
        <p14:creationId xmlns:p14="http://schemas.microsoft.com/office/powerpoint/2010/main" val="2155527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35AC0D1-C4E7-4FE4-AF9E-821C9F5D7F3F}" type="slidenum">
              <a:rPr lang="fi-FI" altLang="fi-FI"/>
              <a:pPr algn="r" eaLnBrk="1" hangingPunct="1">
                <a:spcBef>
                  <a:spcPct val="0"/>
                </a:spcBef>
              </a:pPr>
              <a:t>5</a:t>
            </a:fld>
            <a:endParaRPr lang="fi-FI" altLang="fi-FI"/>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fi-FI" smtClean="0"/>
          </a:p>
        </p:txBody>
      </p:sp>
      <p:sp>
        <p:nvSpPr>
          <p:cNvPr id="3174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4B12EB-374B-403E-A6DF-E014B434CEC8}" type="slidenum">
              <a:rPr lang="nb-NO" altLang="fi-FI" smtClean="0">
                <a:solidFill>
                  <a:srgbClr val="000000"/>
                </a:solidFill>
              </a:rPr>
              <a:pPr eaLnBrk="1" hangingPunct="1">
                <a:spcBef>
                  <a:spcPct val="0"/>
                </a:spcBef>
              </a:pPr>
              <a:t>20</a:t>
            </a:fld>
            <a:endParaRPr lang="nb-NO" altLang="fi-FI"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a:ln/>
        </p:spPr>
      </p:sp>
      <p:sp>
        <p:nvSpPr>
          <p:cNvPr id="3072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fi-FI" smtClean="0"/>
          </a:p>
        </p:txBody>
      </p:sp>
      <p:sp>
        <p:nvSpPr>
          <p:cNvPr id="3072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0D22F5-B18D-49FA-879E-A14A890B8698}" type="slidenum">
              <a:rPr lang="nb-NO" altLang="fi-FI" smtClean="0">
                <a:solidFill>
                  <a:srgbClr val="000000"/>
                </a:solidFill>
              </a:rPr>
              <a:pPr eaLnBrk="1" hangingPunct="1">
                <a:spcBef>
                  <a:spcPct val="0"/>
                </a:spcBef>
              </a:pPr>
              <a:t>21</a:t>
            </a:fld>
            <a:endParaRPr lang="nb-NO" altLang="fi-FI"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a:ln/>
        </p:spPr>
      </p:sp>
      <p:sp>
        <p:nvSpPr>
          <p:cNvPr id="3277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fi-FI" smtClean="0"/>
          </a:p>
        </p:txBody>
      </p:sp>
      <p:sp>
        <p:nvSpPr>
          <p:cNvPr id="3277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5A909D-3170-4DEE-B8D1-2F5A23278161}" type="slidenum">
              <a:rPr lang="nb-NO" altLang="fi-FI" smtClean="0">
                <a:solidFill>
                  <a:srgbClr val="000000"/>
                </a:solidFill>
              </a:rPr>
              <a:pPr eaLnBrk="1" hangingPunct="1">
                <a:spcBef>
                  <a:spcPct val="0"/>
                </a:spcBef>
              </a:pPr>
              <a:t>22</a:t>
            </a:fld>
            <a:endParaRPr lang="nb-NO" altLang="fi-FI"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n kuvan paikkamerkki 1"/>
          <p:cNvSpPr>
            <a:spLocks noGrp="1" noRot="1" noChangeAspect="1" noTextEdit="1"/>
          </p:cNvSpPr>
          <p:nvPr>
            <p:ph type="sldImg"/>
          </p:nvPr>
        </p:nvSpPr>
        <p:spPr>
          <a:ln/>
        </p:spPr>
      </p:sp>
      <p:sp>
        <p:nvSpPr>
          <p:cNvPr id="33795"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33796"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03E96C-B9DF-4615-BE4B-BA3270961F35}" type="slidenum">
              <a:rPr lang="fi-FI" altLang="fi-FI" smtClean="0"/>
              <a:pPr eaLnBrk="1" hangingPunct="1">
                <a:spcBef>
                  <a:spcPct val="0"/>
                </a:spcBef>
              </a:pPr>
              <a:t>26</a:t>
            </a:fld>
            <a:endParaRPr lang="fi-FI" alt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dirty="0" smtClean="0"/>
              <a:t>Kliknite, če želite urediti slog naslova matrice</a:t>
            </a:r>
            <a:endParaRPr lang="sl-SI" dirty="0"/>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Rectangle 6"/>
          <p:cNvSpPr>
            <a:spLocks noGrp="1" noChangeArrowheads="1"/>
          </p:cNvSpPr>
          <p:nvPr>
            <p:ph type="sldNum" sz="quarter" idx="10"/>
          </p:nvPr>
        </p:nvSpPr>
        <p:spPr>
          <a:ln/>
        </p:spPr>
        <p:txBody>
          <a:bodyPr/>
          <a:lstStyle>
            <a:lvl1pPr>
              <a:defRPr/>
            </a:lvl1pPr>
          </a:lstStyle>
          <a:p>
            <a:pPr>
              <a:defRPr/>
            </a:pPr>
            <a:fld id="{BB24E8A2-E6B0-4D7D-B88E-010331569AC9}" type="slidenum">
              <a:rPr lang="fi-FI"/>
              <a:pPr>
                <a:defRPr/>
              </a:pPr>
              <a:t>‹nr.›</a:t>
            </a:fld>
            <a:endParaRPr lang="fi-FI"/>
          </a:p>
        </p:txBody>
      </p:sp>
    </p:spTree>
    <p:extLst>
      <p:ext uri="{BB962C8B-B14F-4D97-AF65-F5344CB8AC3E}">
        <p14:creationId xmlns:p14="http://schemas.microsoft.com/office/powerpoint/2010/main" val="280661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6"/>
          <p:cNvSpPr>
            <a:spLocks noGrp="1" noChangeArrowheads="1"/>
          </p:cNvSpPr>
          <p:nvPr>
            <p:ph type="sldNum" sz="quarter" idx="10"/>
          </p:nvPr>
        </p:nvSpPr>
        <p:spPr>
          <a:ln/>
        </p:spPr>
        <p:txBody>
          <a:bodyPr/>
          <a:lstStyle>
            <a:lvl1pPr>
              <a:defRPr/>
            </a:lvl1pPr>
          </a:lstStyle>
          <a:p>
            <a:pPr>
              <a:defRPr/>
            </a:pPr>
            <a:fld id="{728150C1-A97D-4423-A472-D0AFF9EE6EDF}" type="slidenum">
              <a:rPr lang="fi-FI"/>
              <a:pPr>
                <a:defRPr/>
              </a:pPr>
              <a:t>‹nr.›</a:t>
            </a:fld>
            <a:endParaRPr lang="fi-FI"/>
          </a:p>
        </p:txBody>
      </p:sp>
    </p:spTree>
    <p:extLst>
      <p:ext uri="{BB962C8B-B14F-4D97-AF65-F5344CB8AC3E}">
        <p14:creationId xmlns:p14="http://schemas.microsoft.com/office/powerpoint/2010/main" val="143195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6"/>
          <p:cNvSpPr>
            <a:spLocks noGrp="1" noChangeArrowheads="1"/>
          </p:cNvSpPr>
          <p:nvPr>
            <p:ph type="sldNum" sz="quarter" idx="10"/>
          </p:nvPr>
        </p:nvSpPr>
        <p:spPr>
          <a:ln/>
        </p:spPr>
        <p:txBody>
          <a:bodyPr/>
          <a:lstStyle>
            <a:lvl1pPr>
              <a:defRPr/>
            </a:lvl1pPr>
          </a:lstStyle>
          <a:p>
            <a:pPr>
              <a:defRPr/>
            </a:pPr>
            <a:fld id="{33C90542-211B-49FC-8499-66B2CE076DF0}" type="slidenum">
              <a:rPr lang="fi-FI"/>
              <a:pPr>
                <a:defRPr/>
              </a:pPr>
              <a:t>‹nr.›</a:t>
            </a:fld>
            <a:endParaRPr lang="fi-FI"/>
          </a:p>
        </p:txBody>
      </p:sp>
    </p:spTree>
    <p:extLst>
      <p:ext uri="{BB962C8B-B14F-4D97-AF65-F5344CB8AC3E}">
        <p14:creationId xmlns:p14="http://schemas.microsoft.com/office/powerpoint/2010/main" val="383185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Kliknite, če želite urediti slog naslova matrice</a:t>
            </a:r>
            <a:endParaRPr lang="sl-SI"/>
          </a:p>
        </p:txBody>
      </p:sp>
      <p:sp>
        <p:nvSpPr>
          <p:cNvPr id="3" name="Ograda tabele 2"/>
          <p:cNvSpPr>
            <a:spLocks noGrp="1"/>
          </p:cNvSpPr>
          <p:nvPr>
            <p:ph type="tbl" idx="1"/>
          </p:nvPr>
        </p:nvSpPr>
        <p:spPr>
          <a:xfrm>
            <a:off x="457200" y="1600200"/>
            <a:ext cx="8229600" cy="4525963"/>
          </a:xfrm>
        </p:spPr>
        <p:txBody>
          <a:bodyPr/>
          <a:lstStyle/>
          <a:p>
            <a:pPr lvl="0"/>
            <a:endParaRPr lang="sl-SI"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4DE08C01-32EB-4B43-922B-FFE8C122DC71}" type="slidenum">
              <a:rPr lang="fi-FI"/>
              <a:pPr>
                <a:defRPr/>
              </a:pPr>
              <a:t>‹nr.›</a:t>
            </a:fld>
            <a:endParaRPr lang="fi-FI"/>
          </a:p>
        </p:txBody>
      </p:sp>
    </p:spTree>
    <p:extLst>
      <p:ext uri="{BB962C8B-B14F-4D97-AF65-F5344CB8AC3E}">
        <p14:creationId xmlns:p14="http://schemas.microsoft.com/office/powerpoint/2010/main" val="170022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6"/>
          <p:cNvSpPr>
            <a:spLocks noGrp="1" noChangeArrowheads="1"/>
          </p:cNvSpPr>
          <p:nvPr>
            <p:ph type="sldNum" sz="quarter" idx="10"/>
          </p:nvPr>
        </p:nvSpPr>
        <p:spPr>
          <a:ln/>
        </p:spPr>
        <p:txBody>
          <a:bodyPr/>
          <a:lstStyle>
            <a:lvl1pPr>
              <a:defRPr/>
            </a:lvl1pPr>
          </a:lstStyle>
          <a:p>
            <a:pPr>
              <a:defRPr/>
            </a:pPr>
            <a:fld id="{5A8A5594-EDAF-464B-B11D-23B989591BAC}" type="slidenum">
              <a:rPr lang="fi-FI"/>
              <a:pPr>
                <a:defRPr/>
              </a:pPr>
              <a:t>‹nr.›</a:t>
            </a:fld>
            <a:endParaRPr lang="fi-FI"/>
          </a:p>
        </p:txBody>
      </p:sp>
    </p:spTree>
    <p:extLst>
      <p:ext uri="{BB962C8B-B14F-4D97-AF65-F5344CB8AC3E}">
        <p14:creationId xmlns:p14="http://schemas.microsoft.com/office/powerpoint/2010/main" val="68732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Kliknite, če želite urediti slog naslova matrice</a:t>
            </a:r>
            <a:endParaRPr lang="sl-SI" dirty="0"/>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6"/>
          <p:cNvSpPr>
            <a:spLocks noGrp="1" noChangeArrowheads="1"/>
          </p:cNvSpPr>
          <p:nvPr>
            <p:ph type="sldNum" sz="quarter" idx="10"/>
          </p:nvPr>
        </p:nvSpPr>
        <p:spPr>
          <a:ln/>
        </p:spPr>
        <p:txBody>
          <a:bodyPr/>
          <a:lstStyle>
            <a:lvl1pPr>
              <a:defRPr/>
            </a:lvl1pPr>
          </a:lstStyle>
          <a:p>
            <a:pPr>
              <a:defRPr/>
            </a:pPr>
            <a:fld id="{685247D3-CFDF-4CB4-BECB-A083A6E62EBE}" type="slidenum">
              <a:rPr lang="fi-FI"/>
              <a:pPr>
                <a:defRPr/>
              </a:pPr>
              <a:t>‹nr.›</a:t>
            </a:fld>
            <a:endParaRPr lang="fi-FI"/>
          </a:p>
        </p:txBody>
      </p:sp>
    </p:spTree>
    <p:extLst>
      <p:ext uri="{BB962C8B-B14F-4D97-AF65-F5344CB8AC3E}">
        <p14:creationId xmlns:p14="http://schemas.microsoft.com/office/powerpoint/2010/main" val="315456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6"/>
          <p:cNvSpPr>
            <a:spLocks noGrp="1" noChangeArrowheads="1"/>
          </p:cNvSpPr>
          <p:nvPr>
            <p:ph type="sldNum" sz="quarter" idx="10"/>
          </p:nvPr>
        </p:nvSpPr>
        <p:spPr>
          <a:ln/>
        </p:spPr>
        <p:txBody>
          <a:bodyPr/>
          <a:lstStyle>
            <a:lvl1pPr>
              <a:defRPr/>
            </a:lvl1pPr>
          </a:lstStyle>
          <a:p>
            <a:pPr>
              <a:defRPr/>
            </a:pPr>
            <a:fld id="{5338699C-59A9-4A6A-9333-75FAB60F2FEE}" type="slidenum">
              <a:rPr lang="fi-FI"/>
              <a:pPr>
                <a:defRPr/>
              </a:pPr>
              <a:t>‹nr.›</a:t>
            </a:fld>
            <a:endParaRPr lang="fi-FI"/>
          </a:p>
        </p:txBody>
      </p:sp>
    </p:spTree>
    <p:extLst>
      <p:ext uri="{BB962C8B-B14F-4D97-AF65-F5344CB8AC3E}">
        <p14:creationId xmlns:p14="http://schemas.microsoft.com/office/powerpoint/2010/main" val="193202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6"/>
          <p:cNvSpPr>
            <a:spLocks noGrp="1" noChangeArrowheads="1"/>
          </p:cNvSpPr>
          <p:nvPr>
            <p:ph type="sldNum" sz="quarter" idx="10"/>
          </p:nvPr>
        </p:nvSpPr>
        <p:spPr>
          <a:ln/>
        </p:spPr>
        <p:txBody>
          <a:bodyPr/>
          <a:lstStyle>
            <a:lvl1pPr>
              <a:defRPr/>
            </a:lvl1pPr>
          </a:lstStyle>
          <a:p>
            <a:pPr>
              <a:defRPr/>
            </a:pPr>
            <a:fld id="{D3FA9C4F-6BF8-4F19-A6DA-C0C3CDEC320D}" type="slidenum">
              <a:rPr lang="fi-FI"/>
              <a:pPr>
                <a:defRPr/>
              </a:pPr>
              <a:t>‹nr.›</a:t>
            </a:fld>
            <a:endParaRPr lang="fi-FI"/>
          </a:p>
        </p:txBody>
      </p:sp>
    </p:spTree>
    <p:extLst>
      <p:ext uri="{BB962C8B-B14F-4D97-AF65-F5344CB8AC3E}">
        <p14:creationId xmlns:p14="http://schemas.microsoft.com/office/powerpoint/2010/main" val="40184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6"/>
          <p:cNvSpPr>
            <a:spLocks noGrp="1" noChangeArrowheads="1"/>
          </p:cNvSpPr>
          <p:nvPr>
            <p:ph type="sldNum" sz="quarter" idx="10"/>
          </p:nvPr>
        </p:nvSpPr>
        <p:spPr>
          <a:ln/>
        </p:spPr>
        <p:txBody>
          <a:bodyPr/>
          <a:lstStyle>
            <a:lvl1pPr>
              <a:defRPr/>
            </a:lvl1pPr>
          </a:lstStyle>
          <a:p>
            <a:pPr>
              <a:defRPr/>
            </a:pPr>
            <a:fld id="{969A4A5A-B54A-427F-A331-6C0239CA77B7}" type="slidenum">
              <a:rPr lang="fi-FI"/>
              <a:pPr>
                <a:defRPr/>
              </a:pPr>
              <a:t>‹nr.›</a:t>
            </a:fld>
            <a:endParaRPr lang="fi-FI"/>
          </a:p>
        </p:txBody>
      </p:sp>
    </p:spTree>
    <p:extLst>
      <p:ext uri="{BB962C8B-B14F-4D97-AF65-F5344CB8AC3E}">
        <p14:creationId xmlns:p14="http://schemas.microsoft.com/office/powerpoint/2010/main" val="6013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6"/>
          <p:cNvSpPr>
            <a:spLocks noGrp="1" noChangeArrowheads="1"/>
          </p:cNvSpPr>
          <p:nvPr>
            <p:ph type="sldNum" sz="quarter" idx="10"/>
          </p:nvPr>
        </p:nvSpPr>
        <p:spPr>
          <a:ln/>
        </p:spPr>
        <p:txBody>
          <a:bodyPr/>
          <a:lstStyle>
            <a:lvl1pPr>
              <a:defRPr/>
            </a:lvl1pPr>
          </a:lstStyle>
          <a:p>
            <a:pPr>
              <a:defRPr/>
            </a:pPr>
            <a:fld id="{9292E957-B138-46E0-AB8C-76045B595B1F}" type="slidenum">
              <a:rPr lang="fi-FI"/>
              <a:pPr>
                <a:defRPr/>
              </a:pPr>
              <a:t>‹nr.›</a:t>
            </a:fld>
            <a:endParaRPr lang="fi-FI"/>
          </a:p>
        </p:txBody>
      </p:sp>
    </p:spTree>
    <p:extLst>
      <p:ext uri="{BB962C8B-B14F-4D97-AF65-F5344CB8AC3E}">
        <p14:creationId xmlns:p14="http://schemas.microsoft.com/office/powerpoint/2010/main" val="147436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EA2378-411C-4A23-BFC5-8D5F016FF1F6}" type="slidenum">
              <a:rPr lang="fi-FI"/>
              <a:pPr>
                <a:defRPr/>
              </a:pPr>
              <a:t>‹nr.›</a:t>
            </a:fld>
            <a:endParaRPr lang="fi-FI"/>
          </a:p>
        </p:txBody>
      </p:sp>
    </p:spTree>
    <p:extLst>
      <p:ext uri="{BB962C8B-B14F-4D97-AF65-F5344CB8AC3E}">
        <p14:creationId xmlns:p14="http://schemas.microsoft.com/office/powerpoint/2010/main" val="194236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6"/>
          <p:cNvSpPr>
            <a:spLocks noGrp="1" noChangeArrowheads="1"/>
          </p:cNvSpPr>
          <p:nvPr>
            <p:ph type="sldNum" sz="quarter" idx="10"/>
          </p:nvPr>
        </p:nvSpPr>
        <p:spPr>
          <a:ln/>
        </p:spPr>
        <p:txBody>
          <a:bodyPr/>
          <a:lstStyle>
            <a:lvl1pPr>
              <a:defRPr/>
            </a:lvl1pPr>
          </a:lstStyle>
          <a:p>
            <a:pPr>
              <a:defRPr/>
            </a:pPr>
            <a:fld id="{BC884640-E95F-4FBF-9290-B772EFB9ED7E}" type="slidenum">
              <a:rPr lang="fi-FI"/>
              <a:pPr>
                <a:defRPr/>
              </a:pPr>
              <a:t>‹nr.›</a:t>
            </a:fld>
            <a:endParaRPr lang="fi-FI"/>
          </a:p>
        </p:txBody>
      </p:sp>
    </p:spTree>
    <p:extLst>
      <p:ext uri="{BB962C8B-B14F-4D97-AF65-F5344CB8AC3E}">
        <p14:creationId xmlns:p14="http://schemas.microsoft.com/office/powerpoint/2010/main" val="23051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6"/>
          <p:cNvSpPr>
            <a:spLocks noGrp="1" noChangeArrowheads="1"/>
          </p:cNvSpPr>
          <p:nvPr>
            <p:ph type="sldNum" sz="quarter" idx="10"/>
          </p:nvPr>
        </p:nvSpPr>
        <p:spPr>
          <a:ln/>
        </p:spPr>
        <p:txBody>
          <a:bodyPr/>
          <a:lstStyle>
            <a:lvl1pPr>
              <a:defRPr/>
            </a:lvl1pPr>
          </a:lstStyle>
          <a:p>
            <a:pPr>
              <a:defRPr/>
            </a:pPr>
            <a:fld id="{D4B30D6B-EE28-4EF8-A151-0C0B1C1D316A}" type="slidenum">
              <a:rPr lang="fi-FI"/>
              <a:pPr>
                <a:defRPr/>
              </a:pPr>
              <a:t>‹nr.›</a:t>
            </a:fld>
            <a:endParaRPr lang="fi-FI"/>
          </a:p>
        </p:txBody>
      </p:sp>
    </p:spTree>
    <p:extLst>
      <p:ext uri="{BB962C8B-B14F-4D97-AF65-F5344CB8AC3E}">
        <p14:creationId xmlns:p14="http://schemas.microsoft.com/office/powerpoint/2010/main" val="17975314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5FC605-204B-4D90-82AB-3D2E82E7F0FB}" type="slidenum">
              <a:rPr lang="fi-FI"/>
              <a:pPr>
                <a:defRPr/>
              </a:pPr>
              <a:t>‹nr.›</a:t>
            </a:fld>
            <a:endParaRPr lang="fi-FI"/>
          </a:p>
        </p:txBody>
      </p:sp>
      <p:pic>
        <p:nvPicPr>
          <p:cNvPr id="1029"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35838" y="188913"/>
            <a:ext cx="16287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p:cNvSpPr>
            <a:spLocks noChangeArrowheads="1"/>
          </p:cNvSpPr>
          <p:nvPr userDrawn="1"/>
        </p:nvSpPr>
        <p:spPr bwMode="auto">
          <a:xfrm>
            <a:off x="5100638" y="6165850"/>
            <a:ext cx="1847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fi-FI" sz="1000" smtClean="0"/>
              <a:t>With the support of the </a:t>
            </a:r>
            <a:endParaRPr lang="fi-FI" altLang="fi-FI" sz="1000" smtClean="0"/>
          </a:p>
          <a:p>
            <a:pPr eaLnBrk="1" hangingPunct="1">
              <a:defRPr/>
            </a:pPr>
            <a:r>
              <a:rPr lang="en-GB" altLang="fi-FI" sz="1000" smtClean="0"/>
              <a:t>Lifelong Learning Programme</a:t>
            </a:r>
            <a:endParaRPr lang="fi-FI" altLang="fi-FI" sz="1000" smtClean="0"/>
          </a:p>
          <a:p>
            <a:pPr eaLnBrk="1" hangingPunct="1">
              <a:defRPr/>
            </a:pPr>
            <a:r>
              <a:rPr lang="en-GB" altLang="fi-FI" sz="1000" smtClean="0"/>
              <a:t>of the European Union</a:t>
            </a:r>
          </a:p>
        </p:txBody>
      </p:sp>
      <p:sp>
        <p:nvSpPr>
          <p:cNvPr id="1031" name="Rectangle 10"/>
          <p:cNvSpPr>
            <a:spLocks noChangeArrowheads="1"/>
          </p:cNvSpPr>
          <p:nvPr userDrawn="1"/>
        </p:nvSpPr>
        <p:spPr bwMode="auto">
          <a:xfrm>
            <a:off x="323850" y="6192838"/>
            <a:ext cx="2933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fi-FI" sz="1000" smtClean="0"/>
              <a:t>European Lifelong Guidance Policy Network </a:t>
            </a:r>
          </a:p>
          <a:p>
            <a:pPr eaLnBrk="1" hangingPunct="1">
              <a:defRPr/>
            </a:pPr>
            <a:r>
              <a:rPr lang="de-DE" altLang="fi-FI" sz="1000" smtClean="0"/>
              <a:t>http://elgpn.eu</a:t>
            </a:r>
          </a:p>
          <a:p>
            <a:pPr eaLnBrk="1" hangingPunct="1">
              <a:defRPr/>
            </a:pPr>
            <a:r>
              <a:rPr lang="de-DE" altLang="fi-FI" sz="1000" smtClean="0"/>
              <a:t>Coordinator: elgpn@jyu.fi</a:t>
            </a:r>
            <a:endParaRPr lang="fi-FI" altLang="fi-FI" sz="1000" smtClean="0"/>
          </a:p>
        </p:txBody>
      </p:sp>
      <p:sp>
        <p:nvSpPr>
          <p:cNvPr id="1032" name="Line 12"/>
          <p:cNvSpPr>
            <a:spLocks noChangeShapeType="1"/>
          </p:cNvSpPr>
          <p:nvPr userDrawn="1"/>
        </p:nvSpPr>
        <p:spPr bwMode="auto">
          <a:xfrm>
            <a:off x="466725" y="6165850"/>
            <a:ext cx="8208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1033" name="Picture 3" descr="2013 LLP 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248025" y="6237288"/>
            <a:ext cx="13239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gpn.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mailto:raimo.vuorinen@jyu.fi" TargetMode="External"/><Relationship Id="rId4" Type="http://schemas.openxmlformats.org/officeDocument/2006/relationships/hyperlink" Target="http://elgpn.eu/"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hyperlink" Target="http://www.google.fi/url?sa=i&amp;rct=j&amp;q=&amp;source=images&amp;cd=&amp;cad=rja&amp;docid=jEbY7_XXDHmsBM&amp;tbnid=1MfH3Kipb0fV9M:&amp;ved=0CAUQjRw&amp;url=http://inhabitat.com/new-zealand-suffering-worst-drought-in-30-years/&amp;ei=jrS1UdedH7Gp0AXmyIHoDg&amp;bvm=bv.47534661,d.d2k&amp;psig=AFQjCNFtAhpxoXCQGezYSbRD5pSI9fm-NQ&amp;ust=1370949113286892" TargetMode="External"/><Relationship Id="rId6" Type="http://schemas.openxmlformats.org/officeDocument/2006/relationships/image" Target="../media/image6.jpeg"/><Relationship Id="rId7" Type="http://schemas.openxmlformats.org/officeDocument/2006/relationships/hyperlink" Target="http://www.google.fi/url?sa=i&amp;rct=j&amp;q=highway+ramp&amp;source=images&amp;cd=&amp;cad=rja&amp;docid=K683pRMXoOiu9M&amp;tbnid=M4OC7gITWf_rgM:&amp;ved=0CAUQjRw&amp;url=http://www.fhwa.dot.gov/ENVIRonment/air_quality/cmaq/research/advancing_mobility/03cmaq07.cfm&amp;ei=cLW1UYf2Is3z0gXD84DYBQ&amp;bvm=bv.47534661,d.d2k&amp;psig=AFQjCNEDoaaiTv2J4CSjpya9CPx354NRZQ&amp;ust=1370949325225494" TargetMode="External"/><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 Id="rId3"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tsikko 3"/>
          <p:cNvSpPr>
            <a:spLocks noGrp="1"/>
          </p:cNvSpPr>
          <p:nvPr>
            <p:ph type="ctrTitle"/>
          </p:nvPr>
        </p:nvSpPr>
        <p:spPr>
          <a:xfrm>
            <a:off x="250825" y="2133600"/>
            <a:ext cx="8424863" cy="1470025"/>
          </a:xfrm>
        </p:spPr>
        <p:txBody>
          <a:bodyPr/>
          <a:lstStyle/>
          <a:p>
            <a:pPr algn="ctr"/>
            <a:r>
              <a:rPr lang="en-US" altLang="fi-FI" sz="3200" b="1" dirty="0" smtClean="0"/>
              <a:t>The role of guidance in validation processes</a:t>
            </a:r>
            <a:endParaRPr lang="fi-FI" altLang="fi-FI" sz="3200" b="1" dirty="0" smtClean="0"/>
          </a:p>
        </p:txBody>
      </p:sp>
      <p:sp>
        <p:nvSpPr>
          <p:cNvPr id="2051" name="Alaotsikko 4"/>
          <p:cNvSpPr>
            <a:spLocks noGrp="1"/>
          </p:cNvSpPr>
          <p:nvPr>
            <p:ph type="subTitle" idx="1"/>
          </p:nvPr>
        </p:nvSpPr>
        <p:spPr>
          <a:xfrm>
            <a:off x="1042988" y="3716338"/>
            <a:ext cx="7129462" cy="2233612"/>
          </a:xfrm>
        </p:spPr>
        <p:txBody>
          <a:bodyPr/>
          <a:lstStyle/>
          <a:p>
            <a:r>
              <a:rPr lang="fi-FI" altLang="fi-FI" sz="1600" dirty="0" smtClean="0"/>
              <a:t>Raimo Vuorinen, </a:t>
            </a:r>
            <a:r>
              <a:rPr lang="fi-FI" altLang="fi-FI" sz="1600" dirty="0" err="1" smtClean="0"/>
              <a:t>Ph.D</a:t>
            </a:r>
            <a:r>
              <a:rPr lang="fi-FI" altLang="fi-FI" sz="1600" smtClean="0"/>
              <a:t>.</a:t>
            </a:r>
          </a:p>
          <a:p>
            <a:r>
              <a:rPr lang="fi-FI" altLang="fi-FI" sz="1600" smtClean="0"/>
              <a:t> ELGPN </a:t>
            </a:r>
            <a:r>
              <a:rPr lang="fi-FI" altLang="fi-FI" sz="1600" dirty="0" err="1" smtClean="0"/>
              <a:t>Co-ordinator</a:t>
            </a:r>
            <a:endParaRPr lang="fi-FI" altLang="fi-FI" sz="1600" dirty="0" smtClean="0"/>
          </a:p>
          <a:p>
            <a:r>
              <a:rPr lang="fi-FI" altLang="fi-FI" sz="1600" dirty="0" err="1" smtClean="0"/>
              <a:t>Finnish</a:t>
            </a:r>
            <a:r>
              <a:rPr lang="fi-FI" altLang="fi-FI" sz="1600" dirty="0" smtClean="0"/>
              <a:t> Institute for </a:t>
            </a:r>
            <a:r>
              <a:rPr lang="fi-FI" altLang="fi-FI" sz="1600" dirty="0" err="1" smtClean="0"/>
              <a:t>Educational</a:t>
            </a:r>
            <a:r>
              <a:rPr lang="fi-FI" altLang="fi-FI" sz="1600" dirty="0" smtClean="0"/>
              <a:t> </a:t>
            </a:r>
            <a:r>
              <a:rPr lang="fi-FI" altLang="fi-FI" sz="1600" dirty="0" err="1" smtClean="0"/>
              <a:t>Research</a:t>
            </a:r>
            <a:endParaRPr lang="fi-FI" altLang="fi-FI" sz="1600" dirty="0" smtClean="0"/>
          </a:p>
          <a:p>
            <a:r>
              <a:rPr lang="fi-FI" altLang="fi-FI" sz="1600" dirty="0" err="1" smtClean="0"/>
              <a:t>University</a:t>
            </a:r>
            <a:r>
              <a:rPr lang="fi-FI" altLang="fi-FI" sz="1600" dirty="0" smtClean="0"/>
              <a:t> of Jyväskylä, Finland</a:t>
            </a:r>
          </a:p>
          <a:p>
            <a:endParaRPr lang="fi-FI" altLang="fi-FI" sz="1600" dirty="0" smtClean="0"/>
          </a:p>
          <a:p>
            <a:r>
              <a:rPr lang="fi-FI" altLang="fi-FI" sz="1600" dirty="0" smtClean="0"/>
              <a:t>1st VPL Biennale</a:t>
            </a:r>
          </a:p>
          <a:p>
            <a:r>
              <a:rPr lang="fi-FI" altLang="fi-FI" sz="1600" dirty="0" smtClean="0"/>
              <a:t>9-11 </a:t>
            </a:r>
            <a:r>
              <a:rPr lang="fi-FI" altLang="fi-FI" sz="1600" dirty="0" err="1" smtClean="0"/>
              <a:t>April</a:t>
            </a:r>
            <a:r>
              <a:rPr lang="fi-FI" altLang="fi-FI" sz="1600" dirty="0" smtClean="0"/>
              <a:t> 2014, Rotterdam, the </a:t>
            </a:r>
            <a:r>
              <a:rPr lang="fi-FI" altLang="fi-FI" sz="1600" dirty="0" err="1" smtClean="0"/>
              <a:t>Netherlands</a:t>
            </a:r>
            <a:endParaRPr lang="fi-FI" altLang="fi-FI" sz="16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lstStyle/>
          <a:p>
            <a:r>
              <a:rPr lang="fi-FI" altLang="fi-FI" sz="2400" b="1" smtClean="0"/>
              <a:t>LLG in the European Guidelines on validation…</a:t>
            </a:r>
          </a:p>
        </p:txBody>
      </p:sp>
      <p:sp>
        <p:nvSpPr>
          <p:cNvPr id="11267" name="Sisällön paikkamerkki 2"/>
          <p:cNvSpPr>
            <a:spLocks noGrp="1"/>
          </p:cNvSpPr>
          <p:nvPr>
            <p:ph idx="1"/>
          </p:nvPr>
        </p:nvSpPr>
        <p:spPr/>
        <p:txBody>
          <a:bodyPr/>
          <a:lstStyle/>
          <a:p>
            <a:r>
              <a:rPr lang="en-US" altLang="fi-FI" sz="2000" dirty="0" smtClean="0"/>
              <a:t>The 2009 European Guidelines on validation:</a:t>
            </a:r>
          </a:p>
          <a:p>
            <a:pPr lvl="1"/>
            <a:r>
              <a:rPr lang="en-US" altLang="fi-FI" sz="1600" dirty="0" smtClean="0"/>
              <a:t>Guidance activities in relation to the provision of guidance </a:t>
            </a:r>
            <a:r>
              <a:rPr lang="en-US" altLang="fi-FI" sz="1600" i="1" dirty="0" smtClean="0">
                <a:solidFill>
                  <a:schemeClr val="tx2"/>
                </a:solidFill>
              </a:rPr>
              <a:t>at different stages of the validation process </a:t>
            </a:r>
          </a:p>
          <a:p>
            <a:pPr lvl="1"/>
            <a:r>
              <a:rPr lang="en-US" altLang="fi-FI" sz="1600" dirty="0" smtClean="0"/>
              <a:t>Guidance in relation to </a:t>
            </a:r>
            <a:r>
              <a:rPr lang="en-US" altLang="fi-FI" sz="1600" i="1" dirty="0" smtClean="0">
                <a:solidFill>
                  <a:schemeClr val="tx2"/>
                </a:solidFill>
              </a:rPr>
              <a:t>information and guidance on the existing validation mechanisms. </a:t>
            </a:r>
          </a:p>
          <a:p>
            <a:r>
              <a:rPr lang="en-US" altLang="fi-FI" sz="2000" dirty="0" smtClean="0"/>
              <a:t>Proposal for the </a:t>
            </a:r>
            <a:r>
              <a:rPr lang="en-US" altLang="fi-FI" sz="2000" dirty="0" err="1" smtClean="0"/>
              <a:t>forthchoming</a:t>
            </a:r>
            <a:r>
              <a:rPr lang="en-US" altLang="fi-FI" sz="2000" dirty="0" smtClean="0"/>
              <a:t> European Guidelines on validation:</a:t>
            </a:r>
          </a:p>
          <a:p>
            <a:pPr lvl="1"/>
            <a:r>
              <a:rPr lang="en-US" altLang="fi-FI" sz="1600" dirty="0" smtClean="0"/>
              <a:t>Information and guidance during all four stages (identification, documentation, assessment and certification) of validation of non-formal and informal learning is a necessity. </a:t>
            </a:r>
          </a:p>
          <a:p>
            <a:pPr lvl="1"/>
            <a:r>
              <a:rPr lang="en-US" altLang="fi-FI" sz="1600" dirty="0" smtClean="0"/>
              <a:t>Shared principles of validation both in I-VET and C-VET?</a:t>
            </a:r>
          </a:p>
          <a:p>
            <a:pPr lvl="1"/>
            <a:r>
              <a:rPr lang="en-US" altLang="fi-FI" sz="1600" dirty="0" smtClean="0"/>
              <a:t>The competences of assessors and guidance practitioners involved in the validation processes should be revisited in the revised European guidelines in 2014.</a:t>
            </a:r>
          </a:p>
          <a:p>
            <a:pPr lvl="1"/>
            <a:endParaRPr lang="en-US" altLang="fi-FI" sz="1600" dirty="0" smtClean="0"/>
          </a:p>
          <a:p>
            <a:pPr lvl="1"/>
            <a:endParaRPr lang="fi-FI" altLang="fi-FI" sz="1600" dirty="0" smtClean="0"/>
          </a:p>
          <a:p>
            <a:endParaRPr lang="fi-FI" altLang="fi-FI" sz="2000"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3"/>
          <p:cNvSpPr>
            <a:spLocks noGrp="1"/>
          </p:cNvSpPr>
          <p:nvPr>
            <p:ph type="ctrTitle"/>
          </p:nvPr>
        </p:nvSpPr>
        <p:spPr>
          <a:xfrm>
            <a:off x="900113" y="2133600"/>
            <a:ext cx="7775575" cy="1470025"/>
          </a:xfrm>
        </p:spPr>
        <p:txBody>
          <a:bodyPr/>
          <a:lstStyle/>
          <a:p>
            <a:pPr algn="ctr"/>
            <a:r>
              <a:rPr lang="en-US" altLang="fi-FI" sz="3600" dirty="0" smtClean="0"/>
              <a:t>Case: </a:t>
            </a:r>
            <a:br>
              <a:rPr lang="en-US" altLang="fi-FI" sz="3600" dirty="0" smtClean="0"/>
            </a:br>
            <a:r>
              <a:rPr lang="en-US" altLang="fi-FI" sz="3600" dirty="0" smtClean="0"/>
              <a:t>Integration of guidance within validation processes in Finland</a:t>
            </a:r>
            <a:endParaRPr lang="fi-FI" altLang="fi-FI"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p:txBody>
          <a:bodyPr/>
          <a:lstStyle/>
          <a:p>
            <a:r>
              <a:rPr lang="fi-FI" altLang="fi-FI" sz="3200" b="1" dirty="0" err="1" smtClean="0"/>
              <a:t>Competence-based</a:t>
            </a:r>
            <a:r>
              <a:rPr lang="fi-FI" altLang="fi-FI" sz="3200" b="1" dirty="0" smtClean="0"/>
              <a:t> </a:t>
            </a:r>
            <a:r>
              <a:rPr lang="fi-FI" altLang="fi-FI" sz="3200" b="1" dirty="0" err="1" smtClean="0"/>
              <a:t>exams</a:t>
            </a:r>
            <a:r>
              <a:rPr lang="fi-FI" altLang="fi-FI" sz="3200" b="1" dirty="0" smtClean="0"/>
              <a:t/>
            </a:r>
            <a:br>
              <a:rPr lang="fi-FI" altLang="fi-FI" sz="3200" b="1" dirty="0" smtClean="0"/>
            </a:br>
            <a:r>
              <a:rPr lang="fi-FI" altLang="fi-FI" sz="3200" b="1" dirty="0" smtClean="0"/>
              <a:t>in Finland …2006 – 2012…</a:t>
            </a:r>
          </a:p>
        </p:txBody>
      </p:sp>
      <p:graphicFrame>
        <p:nvGraphicFramePr>
          <p:cNvPr id="4" name="Taulukko 3"/>
          <p:cNvGraphicFramePr>
            <a:graphicFrameLocks noGrp="1"/>
          </p:cNvGraphicFramePr>
          <p:nvPr/>
        </p:nvGraphicFramePr>
        <p:xfrm>
          <a:off x="971550" y="1700213"/>
          <a:ext cx="4752975" cy="3457573"/>
        </p:xfrm>
        <a:graphic>
          <a:graphicData uri="http://schemas.openxmlformats.org/drawingml/2006/table">
            <a:tbl>
              <a:tblPr>
                <a:tableStyleId>{5C22544A-7EE6-4342-B048-85BDC9FD1C3A}</a:tableStyleId>
              </a:tblPr>
              <a:tblGrid>
                <a:gridCol w="2736561"/>
                <a:gridCol w="2016414"/>
              </a:tblGrid>
              <a:tr h="493939">
                <a:tc>
                  <a:txBody>
                    <a:bodyPr/>
                    <a:lstStyle/>
                    <a:p>
                      <a:pPr algn="l" fontAlgn="b">
                        <a:spcAft>
                          <a:spcPts val="600"/>
                        </a:spcAft>
                      </a:pPr>
                      <a:r>
                        <a:rPr lang="fi-FI" sz="2400" u="none" strike="noStrike" dirty="0">
                          <a:effectLst/>
                        </a:rPr>
                        <a:t>2006</a:t>
                      </a:r>
                      <a:endParaRPr lang="fi-FI" sz="2400" b="0" i="0" u="none" strike="noStrike" dirty="0">
                        <a:solidFill>
                          <a:srgbClr val="000000"/>
                        </a:solidFill>
                        <a:effectLst/>
                        <a:latin typeface="Calibri"/>
                      </a:endParaRPr>
                    </a:p>
                  </a:txBody>
                  <a:tcPr marL="7621" marR="7621" marT="7623" marB="0" anchor="b"/>
                </a:tc>
                <a:tc>
                  <a:txBody>
                    <a:bodyPr/>
                    <a:lstStyle/>
                    <a:p>
                      <a:pPr algn="l" fontAlgn="b">
                        <a:spcAft>
                          <a:spcPts val="600"/>
                        </a:spcAft>
                      </a:pPr>
                      <a:r>
                        <a:rPr lang="fi-FI" sz="2800" u="none" strike="noStrike">
                          <a:effectLst/>
                        </a:rPr>
                        <a:t>29091</a:t>
                      </a:r>
                      <a:endParaRPr lang="fi-FI" sz="2800" b="1" i="0" u="none" strike="noStrike">
                        <a:solidFill>
                          <a:srgbClr val="000000"/>
                        </a:solidFill>
                        <a:effectLst/>
                        <a:latin typeface="Calibri"/>
                      </a:endParaRPr>
                    </a:p>
                  </a:txBody>
                  <a:tcPr marL="7621" marR="7621" marT="7623" marB="0" anchor="b"/>
                </a:tc>
              </a:tr>
              <a:tr h="493939">
                <a:tc>
                  <a:txBody>
                    <a:bodyPr/>
                    <a:lstStyle/>
                    <a:p>
                      <a:pPr algn="l" fontAlgn="b">
                        <a:spcAft>
                          <a:spcPts val="600"/>
                        </a:spcAft>
                      </a:pPr>
                      <a:r>
                        <a:rPr lang="fi-FI" sz="2400" u="none" strike="noStrike" dirty="0">
                          <a:effectLst/>
                        </a:rPr>
                        <a:t>2007</a:t>
                      </a:r>
                      <a:endParaRPr lang="fi-FI" sz="2400" b="0" i="0" u="none" strike="noStrike" dirty="0">
                        <a:solidFill>
                          <a:srgbClr val="000000"/>
                        </a:solidFill>
                        <a:effectLst/>
                        <a:latin typeface="Calibri"/>
                      </a:endParaRPr>
                    </a:p>
                  </a:txBody>
                  <a:tcPr marL="7621" marR="7621" marT="7623" marB="0" anchor="b"/>
                </a:tc>
                <a:tc>
                  <a:txBody>
                    <a:bodyPr/>
                    <a:lstStyle/>
                    <a:p>
                      <a:pPr algn="l" fontAlgn="b">
                        <a:spcAft>
                          <a:spcPts val="600"/>
                        </a:spcAft>
                      </a:pPr>
                      <a:r>
                        <a:rPr lang="fi-FI" sz="2800" u="none" strike="noStrike">
                          <a:effectLst/>
                        </a:rPr>
                        <a:t>30080</a:t>
                      </a:r>
                      <a:endParaRPr lang="fi-FI" sz="2800" b="1" i="0" u="none" strike="noStrike">
                        <a:solidFill>
                          <a:srgbClr val="000000"/>
                        </a:solidFill>
                        <a:effectLst/>
                        <a:latin typeface="Calibri"/>
                      </a:endParaRPr>
                    </a:p>
                  </a:txBody>
                  <a:tcPr marL="7621" marR="7621" marT="7623" marB="0" anchor="b"/>
                </a:tc>
              </a:tr>
              <a:tr h="493939">
                <a:tc>
                  <a:txBody>
                    <a:bodyPr/>
                    <a:lstStyle/>
                    <a:p>
                      <a:pPr algn="l" fontAlgn="b">
                        <a:spcAft>
                          <a:spcPts val="600"/>
                        </a:spcAft>
                      </a:pPr>
                      <a:r>
                        <a:rPr lang="fi-FI" sz="2400" u="none" strike="noStrike" dirty="0">
                          <a:effectLst/>
                        </a:rPr>
                        <a:t>2008</a:t>
                      </a:r>
                      <a:endParaRPr lang="fi-FI" sz="2400" b="0" i="0" u="none" strike="noStrike" dirty="0">
                        <a:solidFill>
                          <a:srgbClr val="000000"/>
                        </a:solidFill>
                        <a:effectLst/>
                        <a:latin typeface="Calibri"/>
                      </a:endParaRPr>
                    </a:p>
                  </a:txBody>
                  <a:tcPr marL="7621" marR="7621" marT="7623" marB="0" anchor="b"/>
                </a:tc>
                <a:tc>
                  <a:txBody>
                    <a:bodyPr/>
                    <a:lstStyle/>
                    <a:p>
                      <a:pPr algn="l" fontAlgn="b">
                        <a:spcAft>
                          <a:spcPts val="600"/>
                        </a:spcAft>
                      </a:pPr>
                      <a:r>
                        <a:rPr lang="fi-FI" sz="2800" u="none" strike="noStrike">
                          <a:effectLst/>
                        </a:rPr>
                        <a:t>30040</a:t>
                      </a:r>
                      <a:endParaRPr lang="fi-FI" sz="2800" b="1" i="0" u="none" strike="noStrike">
                        <a:solidFill>
                          <a:srgbClr val="000000"/>
                        </a:solidFill>
                        <a:effectLst/>
                        <a:latin typeface="Calibri"/>
                      </a:endParaRPr>
                    </a:p>
                  </a:txBody>
                  <a:tcPr marL="7621" marR="7621" marT="7623" marB="0" anchor="b"/>
                </a:tc>
              </a:tr>
              <a:tr h="493939">
                <a:tc>
                  <a:txBody>
                    <a:bodyPr/>
                    <a:lstStyle/>
                    <a:p>
                      <a:pPr algn="l" fontAlgn="b">
                        <a:spcAft>
                          <a:spcPts val="600"/>
                        </a:spcAft>
                      </a:pPr>
                      <a:r>
                        <a:rPr lang="fi-FI" sz="2400" u="none" strike="noStrike" dirty="0">
                          <a:effectLst/>
                        </a:rPr>
                        <a:t>2009</a:t>
                      </a:r>
                      <a:endParaRPr lang="fi-FI" sz="2400" b="0" i="0" u="none" strike="noStrike" dirty="0">
                        <a:solidFill>
                          <a:srgbClr val="000000"/>
                        </a:solidFill>
                        <a:effectLst/>
                        <a:latin typeface="Calibri"/>
                      </a:endParaRPr>
                    </a:p>
                  </a:txBody>
                  <a:tcPr marL="7621" marR="7621" marT="7623" marB="0" anchor="b"/>
                </a:tc>
                <a:tc>
                  <a:txBody>
                    <a:bodyPr/>
                    <a:lstStyle/>
                    <a:p>
                      <a:pPr algn="l" fontAlgn="b">
                        <a:spcAft>
                          <a:spcPts val="600"/>
                        </a:spcAft>
                      </a:pPr>
                      <a:r>
                        <a:rPr lang="fi-FI" sz="2800" u="none" strike="noStrike" dirty="0">
                          <a:effectLst/>
                        </a:rPr>
                        <a:t>32774</a:t>
                      </a:r>
                      <a:endParaRPr lang="fi-FI" sz="2800" b="1" i="0" u="none" strike="noStrike" dirty="0">
                        <a:solidFill>
                          <a:srgbClr val="000000"/>
                        </a:solidFill>
                        <a:effectLst/>
                        <a:latin typeface="Calibri"/>
                      </a:endParaRPr>
                    </a:p>
                  </a:txBody>
                  <a:tcPr marL="7621" marR="7621" marT="7623" marB="0" anchor="b"/>
                </a:tc>
              </a:tr>
              <a:tr h="493939">
                <a:tc>
                  <a:txBody>
                    <a:bodyPr/>
                    <a:lstStyle/>
                    <a:p>
                      <a:pPr algn="l" fontAlgn="b">
                        <a:spcAft>
                          <a:spcPts val="600"/>
                        </a:spcAft>
                      </a:pPr>
                      <a:r>
                        <a:rPr lang="fi-FI" sz="2400" u="none" strike="noStrike" dirty="0">
                          <a:effectLst/>
                        </a:rPr>
                        <a:t>2010</a:t>
                      </a:r>
                      <a:endParaRPr lang="fi-FI" sz="2400" b="0" i="0" u="none" strike="noStrike" dirty="0">
                        <a:solidFill>
                          <a:srgbClr val="000000"/>
                        </a:solidFill>
                        <a:effectLst/>
                        <a:latin typeface="Calibri"/>
                      </a:endParaRPr>
                    </a:p>
                  </a:txBody>
                  <a:tcPr marL="7621" marR="7621" marT="7623" marB="0" anchor="b"/>
                </a:tc>
                <a:tc>
                  <a:txBody>
                    <a:bodyPr/>
                    <a:lstStyle/>
                    <a:p>
                      <a:pPr algn="l" fontAlgn="b">
                        <a:spcAft>
                          <a:spcPts val="600"/>
                        </a:spcAft>
                      </a:pPr>
                      <a:r>
                        <a:rPr lang="fi-FI" sz="2800" u="none" strike="noStrike" dirty="0">
                          <a:effectLst/>
                        </a:rPr>
                        <a:t>33123</a:t>
                      </a:r>
                      <a:endParaRPr lang="fi-FI" sz="2800" b="1" i="0" u="none" strike="noStrike" dirty="0">
                        <a:solidFill>
                          <a:srgbClr val="000000"/>
                        </a:solidFill>
                        <a:effectLst/>
                        <a:latin typeface="Calibri"/>
                      </a:endParaRPr>
                    </a:p>
                  </a:txBody>
                  <a:tcPr marL="7621" marR="7621" marT="7623" marB="0" anchor="b"/>
                </a:tc>
              </a:tr>
              <a:tr h="493939">
                <a:tc>
                  <a:txBody>
                    <a:bodyPr/>
                    <a:lstStyle/>
                    <a:p>
                      <a:pPr algn="l" fontAlgn="b">
                        <a:spcAft>
                          <a:spcPts val="600"/>
                        </a:spcAft>
                      </a:pPr>
                      <a:r>
                        <a:rPr lang="fi-FI" sz="2400" u="none" strike="noStrike" dirty="0">
                          <a:effectLst/>
                        </a:rPr>
                        <a:t>2011</a:t>
                      </a:r>
                      <a:endParaRPr lang="fi-FI" sz="2400" b="0" i="0" u="none" strike="noStrike" dirty="0">
                        <a:solidFill>
                          <a:srgbClr val="000000"/>
                        </a:solidFill>
                        <a:effectLst/>
                        <a:latin typeface="Calibri"/>
                      </a:endParaRPr>
                    </a:p>
                  </a:txBody>
                  <a:tcPr marL="7621" marR="7621" marT="7623" marB="0" anchor="b"/>
                </a:tc>
                <a:tc>
                  <a:txBody>
                    <a:bodyPr/>
                    <a:lstStyle/>
                    <a:p>
                      <a:pPr algn="l" fontAlgn="b">
                        <a:spcAft>
                          <a:spcPts val="600"/>
                        </a:spcAft>
                      </a:pPr>
                      <a:r>
                        <a:rPr lang="fi-FI" sz="2800" u="none" strike="noStrike" dirty="0">
                          <a:effectLst/>
                        </a:rPr>
                        <a:t>35213</a:t>
                      </a:r>
                      <a:endParaRPr lang="fi-FI" sz="2800" b="1" i="0" u="none" strike="noStrike" dirty="0">
                        <a:solidFill>
                          <a:srgbClr val="000000"/>
                        </a:solidFill>
                        <a:effectLst/>
                        <a:latin typeface="Calibri"/>
                      </a:endParaRPr>
                    </a:p>
                  </a:txBody>
                  <a:tcPr marL="7621" marR="7621" marT="7623" marB="0" anchor="b"/>
                </a:tc>
              </a:tr>
              <a:tr h="493939">
                <a:tc>
                  <a:txBody>
                    <a:bodyPr/>
                    <a:lstStyle/>
                    <a:p>
                      <a:pPr algn="l" fontAlgn="b">
                        <a:spcAft>
                          <a:spcPts val="600"/>
                        </a:spcAft>
                      </a:pPr>
                      <a:r>
                        <a:rPr lang="fi-FI" sz="2400" u="none" strike="noStrike" dirty="0">
                          <a:effectLst/>
                        </a:rPr>
                        <a:t>2012</a:t>
                      </a:r>
                      <a:endParaRPr lang="fi-FI" sz="2400" b="0" i="0" u="none" strike="noStrike" dirty="0">
                        <a:solidFill>
                          <a:srgbClr val="000000"/>
                        </a:solidFill>
                        <a:effectLst/>
                        <a:latin typeface="Calibri"/>
                      </a:endParaRPr>
                    </a:p>
                  </a:txBody>
                  <a:tcPr marL="7621" marR="7621" marT="7623" marB="0" anchor="b"/>
                </a:tc>
                <a:tc>
                  <a:txBody>
                    <a:bodyPr/>
                    <a:lstStyle/>
                    <a:p>
                      <a:pPr algn="l" fontAlgn="b">
                        <a:spcAft>
                          <a:spcPts val="600"/>
                        </a:spcAft>
                      </a:pPr>
                      <a:r>
                        <a:rPr lang="fi-FI" sz="2800" u="none" strike="noStrike" dirty="0">
                          <a:effectLst/>
                        </a:rPr>
                        <a:t>34144</a:t>
                      </a:r>
                      <a:endParaRPr lang="fi-FI" sz="2800" b="1" i="0" u="none" strike="noStrike" dirty="0">
                        <a:solidFill>
                          <a:srgbClr val="000000"/>
                        </a:solidFill>
                        <a:effectLst/>
                        <a:latin typeface="Calibri"/>
                      </a:endParaRPr>
                    </a:p>
                  </a:txBody>
                  <a:tcPr marL="7621" marR="7621" marT="7623" marB="0" anchor="b"/>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6"/>
          <p:cNvSpPr>
            <a:spLocks noGrp="1"/>
          </p:cNvSpPr>
          <p:nvPr>
            <p:ph type="title"/>
          </p:nvPr>
        </p:nvSpPr>
        <p:spPr/>
        <p:txBody>
          <a:bodyPr/>
          <a:lstStyle/>
          <a:p>
            <a:r>
              <a:rPr lang="fi-FI" altLang="fi-FI" sz="2800" b="1" smtClean="0"/>
              <a:t>Competence-based qualification </a:t>
            </a:r>
            <a:br>
              <a:rPr lang="fi-FI" altLang="fi-FI" sz="2800" b="1" smtClean="0"/>
            </a:br>
            <a:r>
              <a:rPr lang="fi-FI" altLang="fi-FI" sz="2800" b="1" smtClean="0"/>
              <a:t>system in Finland</a:t>
            </a:r>
          </a:p>
        </p:txBody>
      </p:sp>
      <p:sp>
        <p:nvSpPr>
          <p:cNvPr id="14339" name="Sisällön paikkamerkki 7"/>
          <p:cNvSpPr>
            <a:spLocks noGrp="1"/>
          </p:cNvSpPr>
          <p:nvPr>
            <p:ph idx="1"/>
          </p:nvPr>
        </p:nvSpPr>
        <p:spPr/>
        <p:txBody>
          <a:bodyPr/>
          <a:lstStyle/>
          <a:p>
            <a:r>
              <a:rPr lang="fi-FI" altLang="fi-FI" sz="2400" dirty="0" err="1" smtClean="0"/>
              <a:t>Tripartite</a:t>
            </a:r>
            <a:r>
              <a:rPr lang="fi-FI" altLang="fi-FI" sz="2400" dirty="0" smtClean="0"/>
              <a:t> </a:t>
            </a:r>
            <a:r>
              <a:rPr lang="fi-FI" altLang="fi-FI" sz="2400" dirty="0" err="1" smtClean="0"/>
              <a:t>co-operation</a:t>
            </a:r>
            <a:r>
              <a:rPr lang="fi-FI" altLang="fi-FI" sz="2400" dirty="0" smtClean="0"/>
              <a:t>, </a:t>
            </a:r>
            <a:r>
              <a:rPr lang="fi-FI" altLang="fi-FI" sz="2400" i="1" dirty="0" err="1" smtClean="0">
                <a:solidFill>
                  <a:schemeClr val="tx2"/>
                </a:solidFill>
              </a:rPr>
              <a:t>employers</a:t>
            </a:r>
            <a:r>
              <a:rPr lang="fi-FI" altLang="fi-FI" sz="2400" i="1" dirty="0" smtClean="0">
                <a:solidFill>
                  <a:schemeClr val="tx2"/>
                </a:solidFill>
              </a:rPr>
              <a:t>, </a:t>
            </a:r>
            <a:r>
              <a:rPr lang="fi-FI" altLang="fi-FI" sz="2400" i="1" dirty="0" err="1" smtClean="0">
                <a:solidFill>
                  <a:schemeClr val="tx2"/>
                </a:solidFill>
              </a:rPr>
              <a:t>employees</a:t>
            </a:r>
            <a:r>
              <a:rPr lang="fi-FI" altLang="fi-FI" sz="2400" i="1" dirty="0" smtClean="0">
                <a:solidFill>
                  <a:schemeClr val="tx2"/>
                </a:solidFill>
              </a:rPr>
              <a:t> and </a:t>
            </a:r>
            <a:r>
              <a:rPr lang="fi-FI" altLang="fi-FI" sz="2400" i="1" dirty="0" err="1" smtClean="0">
                <a:solidFill>
                  <a:schemeClr val="tx2"/>
                </a:solidFill>
              </a:rPr>
              <a:t>teachers</a:t>
            </a:r>
            <a:endParaRPr lang="fi-FI" altLang="fi-FI" sz="2400" i="1" dirty="0" smtClean="0">
              <a:solidFill>
                <a:schemeClr val="tx2"/>
              </a:solidFill>
            </a:endParaRPr>
          </a:p>
          <a:p>
            <a:r>
              <a:rPr lang="fi-FI" altLang="fi-FI" sz="2400" dirty="0" err="1" smtClean="0"/>
              <a:t>Independence</a:t>
            </a:r>
            <a:r>
              <a:rPr lang="fi-FI" altLang="fi-FI" sz="2400" dirty="0" smtClean="0"/>
              <a:t> of </a:t>
            </a:r>
            <a:r>
              <a:rPr lang="fi-FI" altLang="fi-FI" sz="2400" dirty="0" err="1" smtClean="0"/>
              <a:t>qualification</a:t>
            </a:r>
            <a:r>
              <a:rPr lang="fi-FI" altLang="fi-FI" sz="2400" dirty="0" smtClean="0"/>
              <a:t> </a:t>
            </a:r>
            <a:r>
              <a:rPr lang="fi-FI" altLang="fi-FI" sz="2400" dirty="0" err="1" smtClean="0"/>
              <a:t>from</a:t>
            </a:r>
            <a:r>
              <a:rPr lang="fi-FI" altLang="fi-FI" sz="2400" dirty="0" smtClean="0"/>
              <a:t> to </a:t>
            </a:r>
            <a:r>
              <a:rPr lang="fi-FI" altLang="fi-FI" sz="2400" dirty="0" err="1" smtClean="0"/>
              <a:t>format</a:t>
            </a:r>
            <a:r>
              <a:rPr lang="fi-FI" altLang="fi-FI" sz="2400" dirty="0" smtClean="0"/>
              <a:t> in </a:t>
            </a:r>
            <a:r>
              <a:rPr lang="fi-FI" altLang="fi-FI" sz="2400" dirty="0" err="1" smtClean="0"/>
              <a:t>which</a:t>
            </a:r>
            <a:r>
              <a:rPr lang="fi-FI" altLang="fi-FI" sz="2400" dirty="0" smtClean="0"/>
              <a:t> the </a:t>
            </a:r>
            <a:r>
              <a:rPr lang="fi-FI" altLang="fi-FI" sz="2400" dirty="0" err="1" smtClean="0"/>
              <a:t>vocational</a:t>
            </a:r>
            <a:r>
              <a:rPr lang="fi-FI" altLang="fi-FI" sz="2400" dirty="0" smtClean="0"/>
              <a:t> </a:t>
            </a:r>
            <a:r>
              <a:rPr lang="fi-FI" altLang="fi-FI" sz="2400" dirty="0" err="1" smtClean="0"/>
              <a:t>skills</a:t>
            </a:r>
            <a:r>
              <a:rPr lang="fi-FI" altLang="fi-FI" sz="2400" dirty="0" smtClean="0"/>
              <a:t> </a:t>
            </a:r>
            <a:r>
              <a:rPr lang="fi-FI" altLang="fi-FI" sz="2400" dirty="0" err="1" smtClean="0"/>
              <a:t>are</a:t>
            </a:r>
            <a:r>
              <a:rPr lang="fi-FI" altLang="fi-FI" sz="2400" dirty="0" smtClean="0"/>
              <a:t> </a:t>
            </a:r>
            <a:r>
              <a:rPr lang="fi-FI" altLang="fi-FI" sz="2400" dirty="0" err="1" smtClean="0"/>
              <a:t>acquired</a:t>
            </a:r>
            <a:endParaRPr lang="fi-FI" altLang="fi-FI" sz="2400" dirty="0" smtClean="0"/>
          </a:p>
          <a:p>
            <a:r>
              <a:rPr lang="fi-FI" altLang="fi-FI" sz="2400" dirty="0" err="1" smtClean="0"/>
              <a:t>Completion</a:t>
            </a:r>
            <a:r>
              <a:rPr lang="fi-FI" altLang="fi-FI" sz="2400" dirty="0" smtClean="0"/>
              <a:t> of the </a:t>
            </a:r>
            <a:r>
              <a:rPr lang="fi-FI" altLang="fi-FI" sz="2400" dirty="0" err="1" smtClean="0"/>
              <a:t>qualification/qualification</a:t>
            </a:r>
            <a:r>
              <a:rPr lang="fi-FI" altLang="fi-FI" sz="2400" dirty="0" smtClean="0"/>
              <a:t> </a:t>
            </a:r>
            <a:r>
              <a:rPr lang="fi-FI" altLang="fi-FI" sz="2400" dirty="0" err="1" smtClean="0"/>
              <a:t>module</a:t>
            </a:r>
            <a:r>
              <a:rPr lang="fi-FI" altLang="fi-FI" sz="2400" dirty="0" smtClean="0"/>
              <a:t> </a:t>
            </a:r>
            <a:r>
              <a:rPr lang="fi-FI" altLang="fi-FI" sz="2400" dirty="0" err="1" smtClean="0"/>
              <a:t>by</a:t>
            </a:r>
            <a:r>
              <a:rPr lang="fi-FI" altLang="fi-FI" sz="2400" dirty="0" smtClean="0"/>
              <a:t> </a:t>
            </a:r>
            <a:r>
              <a:rPr lang="fi-FI" altLang="fi-FI" sz="2400" dirty="0" err="1" smtClean="0"/>
              <a:t>demonstrating</a:t>
            </a:r>
            <a:r>
              <a:rPr lang="fi-FI" altLang="fi-FI" sz="2400" dirty="0" smtClean="0"/>
              <a:t> </a:t>
            </a:r>
            <a:r>
              <a:rPr lang="fi-FI" altLang="fi-FI" sz="2400" dirty="0" err="1" smtClean="0"/>
              <a:t>vocational</a:t>
            </a:r>
            <a:r>
              <a:rPr lang="fi-FI" altLang="fi-FI" sz="2400" dirty="0" smtClean="0"/>
              <a:t> </a:t>
            </a:r>
            <a:r>
              <a:rPr lang="fi-FI" altLang="fi-FI" sz="2400" dirty="0" err="1" smtClean="0"/>
              <a:t>skills</a:t>
            </a:r>
            <a:r>
              <a:rPr lang="fi-FI" altLang="fi-FI" sz="2400" dirty="0" smtClean="0"/>
              <a:t> at </a:t>
            </a:r>
            <a:r>
              <a:rPr lang="fi-FI" altLang="fi-FI" sz="2400" dirty="0" err="1" smtClean="0"/>
              <a:t>competence</a:t>
            </a:r>
            <a:r>
              <a:rPr lang="fi-FI" altLang="fi-FI" sz="2400" dirty="0" smtClean="0"/>
              <a:t> </a:t>
            </a:r>
            <a:r>
              <a:rPr lang="fi-FI" altLang="fi-FI" sz="2400" dirty="0" err="1" smtClean="0"/>
              <a:t>tests</a:t>
            </a:r>
            <a:endParaRPr lang="fi-FI" altLang="fi-FI" sz="2400" dirty="0" smtClean="0"/>
          </a:p>
          <a:p>
            <a:endParaRPr lang="fi-FI" altLang="fi-FI" sz="2800" dirty="0" smtClean="0"/>
          </a:p>
          <a:p>
            <a:r>
              <a:rPr lang="fi-FI" altLang="fi-FI" sz="3600" b="1" i="1" dirty="0" err="1" smtClean="0">
                <a:solidFill>
                  <a:schemeClr val="tx2"/>
                </a:solidFill>
              </a:rPr>
              <a:t>Personalisation</a:t>
            </a:r>
            <a:r>
              <a:rPr lang="fi-FI" altLang="fi-FI" sz="3600" b="1" i="1" dirty="0" smtClean="0">
                <a:solidFill>
                  <a:schemeClr val="tx2"/>
                </a:solidFill>
              </a:rPr>
              <a:t> – </a:t>
            </a:r>
            <a:r>
              <a:rPr lang="fi-FI" altLang="fi-FI" sz="3600" b="1" i="1" dirty="0" err="1" smtClean="0">
                <a:solidFill>
                  <a:schemeClr val="tx2"/>
                </a:solidFill>
              </a:rPr>
              <a:t>supported</a:t>
            </a:r>
            <a:r>
              <a:rPr lang="fi-FI" altLang="fi-FI" sz="3600" b="1" i="1" dirty="0" smtClean="0">
                <a:solidFill>
                  <a:schemeClr val="tx2"/>
                </a:solidFill>
              </a:rPr>
              <a:t> </a:t>
            </a:r>
            <a:r>
              <a:rPr lang="fi-FI" altLang="fi-FI" sz="3600" b="1" i="1" dirty="0" err="1" smtClean="0">
                <a:solidFill>
                  <a:schemeClr val="tx2"/>
                </a:solidFill>
              </a:rPr>
              <a:t>by</a:t>
            </a:r>
            <a:r>
              <a:rPr lang="fi-FI" altLang="fi-FI" sz="3600" b="1" i="1" dirty="0" smtClean="0">
                <a:solidFill>
                  <a:schemeClr val="tx2"/>
                </a:solidFill>
              </a:rPr>
              <a:t> </a:t>
            </a:r>
            <a:r>
              <a:rPr lang="fi-FI" altLang="fi-FI" sz="3600" b="1" i="1" dirty="0" err="1" smtClean="0">
                <a:solidFill>
                  <a:schemeClr val="tx2"/>
                </a:solidFill>
              </a:rPr>
              <a:t>means</a:t>
            </a:r>
            <a:r>
              <a:rPr lang="fi-FI" altLang="fi-FI" sz="3600" b="1" i="1" dirty="0" smtClean="0">
                <a:solidFill>
                  <a:schemeClr val="tx2"/>
                </a:solidFill>
              </a:rPr>
              <a:t> of </a:t>
            </a:r>
            <a:r>
              <a:rPr lang="fi-FI" altLang="fi-FI" sz="3600" b="1" i="1" dirty="0" err="1" smtClean="0">
                <a:solidFill>
                  <a:schemeClr val="tx2"/>
                </a:solidFill>
              </a:rPr>
              <a:t>guidance</a:t>
            </a:r>
            <a:endParaRPr lang="fi-FI" altLang="fi-FI" sz="3600" b="1" i="1" dirty="0"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6"/>
          <p:cNvSpPr>
            <a:spLocks noGrp="1"/>
          </p:cNvSpPr>
          <p:nvPr>
            <p:ph type="title"/>
          </p:nvPr>
        </p:nvSpPr>
        <p:spPr/>
        <p:txBody>
          <a:bodyPr/>
          <a:lstStyle/>
          <a:p>
            <a:r>
              <a:rPr lang="fi-FI" altLang="fi-FI" sz="3200" b="1" smtClean="0"/>
              <a:t>Personalisation </a:t>
            </a:r>
          </a:p>
        </p:txBody>
      </p:sp>
      <p:sp>
        <p:nvSpPr>
          <p:cNvPr id="16387" name="Sisällön paikkamerkki 7"/>
          <p:cNvSpPr>
            <a:spLocks noGrp="1"/>
          </p:cNvSpPr>
          <p:nvPr>
            <p:ph idx="1"/>
          </p:nvPr>
        </p:nvSpPr>
        <p:spPr>
          <a:xfrm>
            <a:off x="457200" y="1600200"/>
            <a:ext cx="3322638" cy="3557588"/>
          </a:xfrm>
        </p:spPr>
        <p:txBody>
          <a:bodyPr/>
          <a:lstStyle/>
          <a:p>
            <a:pPr marL="0" indent="0">
              <a:buFontTx/>
              <a:buNone/>
            </a:pPr>
            <a:r>
              <a:rPr lang="fi-FI" altLang="fi-FI" sz="2000" i="1" dirty="0" err="1" smtClean="0">
                <a:solidFill>
                  <a:schemeClr val="tx2"/>
                </a:solidFill>
              </a:rPr>
              <a:t>Flexible</a:t>
            </a:r>
            <a:r>
              <a:rPr lang="fi-FI" altLang="fi-FI" sz="2000" i="1" dirty="0" smtClean="0">
                <a:solidFill>
                  <a:schemeClr val="tx2"/>
                </a:solidFill>
              </a:rPr>
              <a:t> </a:t>
            </a:r>
            <a:r>
              <a:rPr lang="fi-FI" altLang="fi-FI" sz="2000" i="1" dirty="0" err="1" smtClean="0">
                <a:solidFill>
                  <a:schemeClr val="tx2"/>
                </a:solidFill>
              </a:rPr>
              <a:t>arrangements</a:t>
            </a:r>
            <a:r>
              <a:rPr lang="fi-FI" altLang="fi-FI" sz="2000" i="1" dirty="0" smtClean="0">
                <a:solidFill>
                  <a:schemeClr val="tx2"/>
                </a:solidFill>
              </a:rPr>
              <a:t> and </a:t>
            </a:r>
            <a:r>
              <a:rPr lang="fi-FI" altLang="fi-FI" sz="2000" i="1" dirty="0" err="1" smtClean="0">
                <a:solidFill>
                  <a:schemeClr val="tx2"/>
                </a:solidFill>
              </a:rPr>
              <a:t>best</a:t>
            </a:r>
            <a:r>
              <a:rPr lang="fi-FI" altLang="fi-FI" sz="2000" i="1" dirty="0" smtClean="0">
                <a:solidFill>
                  <a:schemeClr val="tx2"/>
                </a:solidFill>
              </a:rPr>
              <a:t> </a:t>
            </a:r>
            <a:r>
              <a:rPr lang="fi-FI" altLang="fi-FI" sz="2000" i="1" dirty="0" err="1" smtClean="0">
                <a:solidFill>
                  <a:schemeClr val="tx2"/>
                </a:solidFill>
              </a:rPr>
              <a:t>possible</a:t>
            </a:r>
            <a:r>
              <a:rPr lang="fi-FI" altLang="fi-FI" sz="2000" i="1" dirty="0" smtClean="0">
                <a:solidFill>
                  <a:schemeClr val="tx2"/>
                </a:solidFill>
              </a:rPr>
              <a:t> </a:t>
            </a:r>
            <a:r>
              <a:rPr lang="fi-FI" altLang="fi-FI" sz="2000" i="1" dirty="0" err="1" smtClean="0">
                <a:solidFill>
                  <a:schemeClr val="tx2"/>
                </a:solidFill>
              </a:rPr>
              <a:t>preconditions</a:t>
            </a:r>
            <a:r>
              <a:rPr lang="fi-FI" altLang="fi-FI" sz="2000" i="1" dirty="0" smtClean="0">
                <a:solidFill>
                  <a:schemeClr val="tx2"/>
                </a:solidFill>
              </a:rPr>
              <a:t> </a:t>
            </a:r>
            <a:r>
              <a:rPr lang="fi-FI" altLang="fi-FI" sz="2000" dirty="0" smtClean="0"/>
              <a:t>for </a:t>
            </a:r>
            <a:r>
              <a:rPr lang="fi-FI" altLang="fi-FI" sz="2000" dirty="0" err="1" smtClean="0"/>
              <a:t>demonstrating</a:t>
            </a:r>
            <a:r>
              <a:rPr lang="fi-FI" altLang="fi-FI" sz="2000" dirty="0" smtClean="0"/>
              <a:t> </a:t>
            </a:r>
            <a:r>
              <a:rPr lang="fi-FI" altLang="fi-FI" sz="2000" dirty="0" err="1" smtClean="0"/>
              <a:t>skills</a:t>
            </a:r>
            <a:r>
              <a:rPr lang="fi-FI" altLang="fi-FI" sz="2000" dirty="0" smtClean="0"/>
              <a:t> </a:t>
            </a:r>
            <a:r>
              <a:rPr lang="fi-FI" altLang="fi-FI" sz="2000" dirty="0" err="1" smtClean="0"/>
              <a:t>attaining</a:t>
            </a:r>
            <a:r>
              <a:rPr lang="fi-FI" altLang="fi-FI" sz="2000" dirty="0" smtClean="0"/>
              <a:t> </a:t>
            </a:r>
            <a:r>
              <a:rPr lang="fi-FI" altLang="fi-FI" sz="2000" dirty="0" err="1" smtClean="0"/>
              <a:t>competence-based</a:t>
            </a:r>
            <a:r>
              <a:rPr lang="fi-FI" altLang="fi-FI" sz="2000" dirty="0" smtClean="0"/>
              <a:t> </a:t>
            </a:r>
            <a:r>
              <a:rPr lang="fi-FI" altLang="fi-FI" sz="2000" dirty="0" err="1" smtClean="0"/>
              <a:t>qualifications</a:t>
            </a:r>
            <a:r>
              <a:rPr lang="fi-FI" altLang="fi-FI" sz="2000" dirty="0" smtClean="0"/>
              <a:t> and for </a:t>
            </a:r>
            <a:r>
              <a:rPr lang="fi-FI" altLang="fi-FI" sz="2000" dirty="0" err="1" smtClean="0"/>
              <a:t>developing</a:t>
            </a:r>
            <a:r>
              <a:rPr lang="fi-FI" altLang="fi-FI" sz="2000" dirty="0" smtClean="0"/>
              <a:t> and </a:t>
            </a:r>
            <a:r>
              <a:rPr lang="fi-FI" altLang="fi-FI" sz="2000" dirty="0" err="1" smtClean="0"/>
              <a:t>updating</a:t>
            </a:r>
            <a:r>
              <a:rPr lang="fi-FI" altLang="fi-FI" sz="2000" dirty="0" smtClean="0"/>
              <a:t> </a:t>
            </a:r>
            <a:r>
              <a:rPr lang="fi-FI" altLang="fi-FI" sz="2000" dirty="0" err="1" smtClean="0"/>
              <a:t>vocational</a:t>
            </a:r>
            <a:r>
              <a:rPr lang="fi-FI" altLang="fi-FI" sz="2000" dirty="0" smtClean="0"/>
              <a:t> </a:t>
            </a:r>
            <a:r>
              <a:rPr lang="fi-FI" altLang="fi-FI" sz="2000" dirty="0" err="1" smtClean="0"/>
              <a:t>skills</a:t>
            </a:r>
            <a:r>
              <a:rPr lang="fi-FI" altLang="fi-FI" sz="2000" dirty="0" smtClean="0"/>
              <a:t> </a:t>
            </a:r>
            <a:r>
              <a:rPr lang="fi-FI" altLang="fi-FI" sz="2000" dirty="0" err="1" smtClean="0"/>
              <a:t>required</a:t>
            </a:r>
            <a:r>
              <a:rPr lang="fi-FI" altLang="fi-FI" sz="2000" dirty="0" smtClean="0"/>
              <a:t> in </a:t>
            </a:r>
            <a:r>
              <a:rPr lang="fi-FI" altLang="fi-FI" sz="2000" dirty="0" err="1" smtClean="0"/>
              <a:t>working</a:t>
            </a:r>
            <a:r>
              <a:rPr lang="fi-FI" altLang="fi-FI" sz="2000" dirty="0" smtClean="0"/>
              <a:t> life</a:t>
            </a:r>
          </a:p>
          <a:p>
            <a:pPr marL="0" indent="0">
              <a:buFontTx/>
              <a:buNone/>
            </a:pPr>
            <a:endParaRPr lang="fi-FI" altLang="fi-FI" dirty="0" smtClean="0"/>
          </a:p>
        </p:txBody>
      </p:sp>
      <p:sp>
        <p:nvSpPr>
          <p:cNvPr id="4" name="Sisällön paikkamerkki 7"/>
          <p:cNvSpPr txBox="1">
            <a:spLocks/>
          </p:cNvSpPr>
          <p:nvPr/>
        </p:nvSpPr>
        <p:spPr bwMode="auto">
          <a:xfrm>
            <a:off x="5137150" y="1600200"/>
            <a:ext cx="3322638"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fi-FI" sz="2000" i="1" kern="0" dirty="0" err="1" smtClean="0">
                <a:solidFill>
                  <a:schemeClr val="tx2"/>
                </a:solidFill>
              </a:rPr>
              <a:t>Customer</a:t>
            </a:r>
            <a:r>
              <a:rPr lang="fi-FI" sz="2000" i="1" kern="0" dirty="0" smtClean="0">
                <a:solidFill>
                  <a:schemeClr val="tx2"/>
                </a:solidFill>
              </a:rPr>
              <a:t> </a:t>
            </a:r>
            <a:r>
              <a:rPr lang="fi-FI" sz="2000" i="1" kern="0" dirty="0" err="1" smtClean="0">
                <a:solidFill>
                  <a:schemeClr val="tx2"/>
                </a:solidFill>
              </a:rPr>
              <a:t>oriented</a:t>
            </a:r>
            <a:r>
              <a:rPr lang="fi-FI" sz="2000" i="1" kern="0" dirty="0" smtClean="0">
                <a:solidFill>
                  <a:schemeClr val="tx2"/>
                </a:solidFill>
              </a:rPr>
              <a:t> </a:t>
            </a:r>
            <a:r>
              <a:rPr lang="fi-FI" sz="2000" i="1" kern="0" dirty="0" err="1" smtClean="0">
                <a:solidFill>
                  <a:schemeClr val="tx2"/>
                </a:solidFill>
              </a:rPr>
              <a:t>planning</a:t>
            </a:r>
            <a:r>
              <a:rPr lang="fi-FI" sz="2000" i="1" kern="0" dirty="0" smtClean="0">
                <a:solidFill>
                  <a:schemeClr val="tx2"/>
                </a:solidFill>
              </a:rPr>
              <a:t> and </a:t>
            </a:r>
            <a:r>
              <a:rPr lang="fi-FI" sz="2000" i="1" kern="0" dirty="0" err="1" smtClean="0">
                <a:solidFill>
                  <a:schemeClr val="tx2"/>
                </a:solidFill>
              </a:rPr>
              <a:t>implementation</a:t>
            </a:r>
            <a:r>
              <a:rPr lang="fi-FI" sz="2000" i="1" kern="0" dirty="0" smtClean="0">
                <a:solidFill>
                  <a:schemeClr val="tx2"/>
                </a:solidFill>
              </a:rPr>
              <a:t> of </a:t>
            </a:r>
            <a:r>
              <a:rPr lang="fi-FI" sz="2000" i="1" kern="0" dirty="0" err="1" smtClean="0">
                <a:solidFill>
                  <a:schemeClr val="tx2"/>
                </a:solidFill>
              </a:rPr>
              <a:t>guidance</a:t>
            </a:r>
            <a:r>
              <a:rPr lang="fi-FI" sz="2000" i="1" kern="0" dirty="0" smtClean="0">
                <a:solidFill>
                  <a:schemeClr val="tx2"/>
                </a:solidFill>
              </a:rPr>
              <a:t>, </a:t>
            </a:r>
            <a:r>
              <a:rPr lang="fi-FI" sz="2000" i="1" kern="0" dirty="0" err="1" smtClean="0">
                <a:solidFill>
                  <a:schemeClr val="tx2"/>
                </a:solidFill>
              </a:rPr>
              <a:t>advisory</a:t>
            </a:r>
            <a:r>
              <a:rPr lang="fi-FI" sz="2000" i="1" kern="0" dirty="0" smtClean="0">
                <a:solidFill>
                  <a:schemeClr val="tx2"/>
                </a:solidFill>
              </a:rPr>
              <a:t> and </a:t>
            </a:r>
            <a:r>
              <a:rPr lang="fi-FI" sz="2000" i="1" kern="0" dirty="0" err="1" smtClean="0">
                <a:solidFill>
                  <a:schemeClr val="tx2"/>
                </a:solidFill>
              </a:rPr>
              <a:t>support</a:t>
            </a:r>
            <a:r>
              <a:rPr lang="fi-FI" sz="2000" i="1" kern="0" dirty="0" smtClean="0">
                <a:solidFill>
                  <a:schemeClr val="tx2"/>
                </a:solidFill>
              </a:rPr>
              <a:t> </a:t>
            </a:r>
            <a:r>
              <a:rPr lang="fi-FI" sz="2000" i="1" kern="0" dirty="0" err="1" smtClean="0">
                <a:solidFill>
                  <a:schemeClr val="tx2"/>
                </a:solidFill>
              </a:rPr>
              <a:t>measures</a:t>
            </a:r>
            <a:r>
              <a:rPr lang="fi-FI" sz="2000" kern="0" dirty="0" smtClean="0"/>
              <a:t> for </a:t>
            </a:r>
            <a:r>
              <a:rPr lang="fi-FI" sz="2000" kern="0" dirty="0" err="1" smtClean="0"/>
              <a:t>student</a:t>
            </a:r>
            <a:r>
              <a:rPr lang="fi-FI" sz="2000" kern="0" dirty="0" smtClean="0"/>
              <a:t> </a:t>
            </a:r>
            <a:r>
              <a:rPr lang="fi-FI" sz="2000" kern="0" dirty="0" err="1" smtClean="0"/>
              <a:t>engaged</a:t>
            </a:r>
            <a:r>
              <a:rPr lang="fi-FI" sz="2000" kern="0" dirty="0" smtClean="0"/>
              <a:t> in the </a:t>
            </a:r>
            <a:r>
              <a:rPr lang="fi-FI" sz="2000" kern="0" dirty="0" err="1" smtClean="0"/>
              <a:t>validation</a:t>
            </a:r>
            <a:r>
              <a:rPr lang="fi-FI" sz="2000" kern="0" dirty="0" smtClean="0"/>
              <a:t> </a:t>
            </a:r>
            <a:r>
              <a:rPr lang="fi-FI" sz="2000" kern="0" dirty="0" err="1" smtClean="0"/>
              <a:t>process</a:t>
            </a:r>
            <a:endParaRPr lang="fi-FI" kern="0" dirty="0"/>
          </a:p>
        </p:txBody>
      </p:sp>
      <p:sp>
        <p:nvSpPr>
          <p:cNvPr id="16389" name="Tekstiruutu 1"/>
          <p:cNvSpPr txBox="1">
            <a:spLocks noChangeArrowheads="1"/>
          </p:cNvSpPr>
          <p:nvPr/>
        </p:nvSpPr>
        <p:spPr bwMode="auto">
          <a:xfrm>
            <a:off x="4140200" y="1989138"/>
            <a:ext cx="633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6000"/>
              <a: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p:txBody>
          <a:bodyPr/>
          <a:lstStyle/>
          <a:p>
            <a:r>
              <a:rPr lang="en-US" altLang="fi-FI" sz="3200" b="1" smtClean="0"/>
              <a:t>Responsibility for providing </a:t>
            </a:r>
            <a:br>
              <a:rPr lang="en-US" altLang="fi-FI" sz="3200" b="1" smtClean="0"/>
            </a:br>
            <a:r>
              <a:rPr lang="en-US" altLang="fi-FI" sz="3200" b="1" smtClean="0"/>
              <a:t>information and guidance</a:t>
            </a:r>
            <a:endParaRPr lang="fi-FI" altLang="fi-FI" sz="3200" smtClean="0"/>
          </a:p>
        </p:txBody>
      </p:sp>
      <p:sp>
        <p:nvSpPr>
          <p:cNvPr id="15363" name="Sisällön paikkamerkki 2"/>
          <p:cNvSpPr>
            <a:spLocks noGrp="1"/>
          </p:cNvSpPr>
          <p:nvPr>
            <p:ph idx="1"/>
          </p:nvPr>
        </p:nvSpPr>
        <p:spPr/>
        <p:txBody>
          <a:bodyPr/>
          <a:lstStyle/>
          <a:p>
            <a:r>
              <a:rPr lang="en-US" altLang="fi-FI" sz="2000" dirty="0" smtClean="0"/>
              <a:t>In accordance with the contract for arranging competence-based qualifications, the </a:t>
            </a:r>
            <a:r>
              <a:rPr lang="en-US" altLang="fi-FI" sz="2000" b="1" i="1" dirty="0" err="1" smtClean="0">
                <a:solidFill>
                  <a:schemeClr val="tx2"/>
                </a:solidFill>
              </a:rPr>
              <a:t>organiser</a:t>
            </a:r>
            <a:r>
              <a:rPr lang="en-US" altLang="fi-FI" sz="2000" i="1" dirty="0" smtClean="0">
                <a:solidFill>
                  <a:schemeClr val="tx2"/>
                </a:solidFill>
              </a:rPr>
              <a:t> of the qualifications ensures that information and guidance are provided on the completion of the qualification in question</a:t>
            </a:r>
            <a:r>
              <a:rPr lang="en-US" altLang="fi-FI" sz="2000" dirty="0" smtClean="0"/>
              <a:t>, taking account of local and nationwide competence requirements in working life and the potential number of candidates completing a competence-based qualification.</a:t>
            </a:r>
          </a:p>
          <a:p>
            <a:endParaRPr lang="en-US" altLang="fi-FI" sz="2000" dirty="0" smtClean="0"/>
          </a:p>
          <a:p>
            <a:r>
              <a:rPr lang="en-US" altLang="fi-FI" sz="2000" b="1" i="1" dirty="0" smtClean="0">
                <a:solidFill>
                  <a:schemeClr val="tx2"/>
                </a:solidFill>
              </a:rPr>
              <a:t>Individuals</a:t>
            </a:r>
            <a:r>
              <a:rPr lang="en-US" altLang="fi-FI" sz="2000" dirty="0" smtClean="0"/>
              <a:t> interested in completing a competence-based qualification and those applying to become candidates for doing so </a:t>
            </a:r>
            <a:r>
              <a:rPr lang="en-US" altLang="fi-FI" sz="2000" i="1" dirty="0" smtClean="0">
                <a:solidFill>
                  <a:schemeClr val="tx2"/>
                </a:solidFill>
              </a:rPr>
              <a:t>must also be provided with expert guidance when applying for a competence-based qualification and the related </a:t>
            </a:r>
            <a:r>
              <a:rPr lang="fi-FI" altLang="fi-FI" sz="2000" i="1" dirty="0" err="1" smtClean="0">
                <a:solidFill>
                  <a:schemeClr val="tx2"/>
                </a:solidFill>
              </a:rPr>
              <a:t>preparatory</a:t>
            </a:r>
            <a:r>
              <a:rPr lang="fi-FI" altLang="fi-FI" sz="2000" i="1" dirty="0" smtClean="0">
                <a:solidFill>
                  <a:schemeClr val="tx2"/>
                </a:solidFill>
              </a:rPr>
              <a:t> </a:t>
            </a:r>
            <a:r>
              <a:rPr lang="fi-FI" altLang="fi-FI" sz="2000" i="1" dirty="0" err="1" smtClean="0">
                <a:solidFill>
                  <a:schemeClr val="tx2"/>
                </a:solidFill>
              </a:rPr>
              <a:t>training</a:t>
            </a:r>
            <a:r>
              <a:rPr lang="fi-FI" altLang="fi-FI" sz="2000" dirty="0" smtClean="0"/>
              <a: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6"/>
          <p:cNvSpPr>
            <a:spLocks noGrp="1"/>
          </p:cNvSpPr>
          <p:nvPr>
            <p:ph type="title"/>
          </p:nvPr>
        </p:nvSpPr>
        <p:spPr/>
        <p:txBody>
          <a:bodyPr/>
          <a:lstStyle/>
          <a:p>
            <a:r>
              <a:rPr lang="fi-FI" altLang="fi-FI" sz="3200" b="1" smtClean="0"/>
              <a:t>Personalisation, 3 phases </a:t>
            </a:r>
          </a:p>
        </p:txBody>
      </p:sp>
      <p:sp>
        <p:nvSpPr>
          <p:cNvPr id="17411" name="Sisällön paikkamerkki 7"/>
          <p:cNvSpPr>
            <a:spLocks noGrp="1"/>
          </p:cNvSpPr>
          <p:nvPr>
            <p:ph idx="1"/>
          </p:nvPr>
        </p:nvSpPr>
        <p:spPr/>
        <p:txBody>
          <a:bodyPr/>
          <a:lstStyle/>
          <a:p>
            <a:r>
              <a:rPr lang="en-US" altLang="fi-FI" dirty="0" smtClean="0"/>
              <a:t>Application for a competence-based   qualification and the related preparatory </a:t>
            </a:r>
            <a:r>
              <a:rPr lang="fi-FI" altLang="fi-FI" dirty="0" err="1" smtClean="0"/>
              <a:t>training</a:t>
            </a:r>
            <a:endParaRPr lang="fi-FI" altLang="fi-FI" dirty="0" smtClean="0"/>
          </a:p>
          <a:p>
            <a:r>
              <a:rPr lang="en-US" altLang="fi-FI" dirty="0" smtClean="0"/>
              <a:t>Completion of the qualification</a:t>
            </a:r>
          </a:p>
          <a:p>
            <a:r>
              <a:rPr lang="en-US" altLang="fi-FI" dirty="0" smtClean="0"/>
              <a:t>Acquiring the required vocational skills</a:t>
            </a:r>
          </a:p>
          <a:p>
            <a:endParaRPr lang="en-US" altLang="fi-FI" dirty="0" smtClean="0"/>
          </a:p>
          <a:p>
            <a:r>
              <a:rPr lang="en-US" altLang="fi-FI" sz="2800" b="1" i="1" dirty="0" smtClean="0">
                <a:solidFill>
                  <a:schemeClr val="tx2"/>
                </a:solidFill>
              </a:rPr>
              <a:t>All of these phases must be documented</a:t>
            </a:r>
            <a:endParaRPr lang="fi-FI" altLang="fi-FI" sz="2800" b="1" i="1" dirty="0"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Ryhmä 5"/>
          <p:cNvGrpSpPr/>
          <p:nvPr/>
        </p:nvGrpSpPr>
        <p:grpSpPr>
          <a:xfrm>
            <a:off x="539552" y="476671"/>
            <a:ext cx="8424936" cy="6120680"/>
            <a:chOff x="705155" y="988325"/>
            <a:chExt cx="7704856" cy="4854916"/>
          </a:xfrm>
          <a:solidFill>
            <a:srgbClr val="E1F4FF"/>
          </a:solidFill>
        </p:grpSpPr>
        <p:sp>
          <p:nvSpPr>
            <p:cNvPr id="4" name="Ellipsi 3"/>
            <p:cNvSpPr/>
            <p:nvPr/>
          </p:nvSpPr>
          <p:spPr>
            <a:xfrm>
              <a:off x="705155" y="988325"/>
              <a:ext cx="7704856" cy="485491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t>L</a:t>
              </a:r>
            </a:p>
          </p:txBody>
        </p:sp>
        <p:sp>
          <p:nvSpPr>
            <p:cNvPr id="5" name="Tekstiruutu 4"/>
            <p:cNvSpPr txBox="1"/>
            <p:nvPr/>
          </p:nvSpPr>
          <p:spPr>
            <a:xfrm>
              <a:off x="3856274" y="992472"/>
              <a:ext cx="1656184" cy="338554"/>
            </a:xfrm>
            <a:prstGeom prst="rect">
              <a:avLst/>
            </a:prstGeom>
            <a:noFill/>
            <a:ln>
              <a:noFill/>
            </a:ln>
          </p:spPr>
          <p:txBody>
            <a:bodyPr>
              <a:spAutoFit/>
            </a:bodyPr>
            <a:lstStyle/>
            <a:p>
              <a:pPr>
                <a:defRPr/>
              </a:pPr>
              <a:r>
                <a:rPr lang="fi-FI" sz="1600" dirty="0"/>
                <a:t>Labour </a:t>
              </a:r>
              <a:r>
                <a:rPr lang="fi-FI" sz="1600" dirty="0" err="1"/>
                <a:t>market</a:t>
              </a:r>
              <a:endParaRPr lang="fi-FI" sz="1600" dirty="0"/>
            </a:p>
          </p:txBody>
        </p:sp>
      </p:grpSp>
      <p:grpSp>
        <p:nvGrpSpPr>
          <p:cNvPr id="35" name="Ryhmä 34"/>
          <p:cNvGrpSpPr/>
          <p:nvPr/>
        </p:nvGrpSpPr>
        <p:grpSpPr>
          <a:xfrm>
            <a:off x="267179" y="801799"/>
            <a:ext cx="2160240" cy="3600400"/>
            <a:chOff x="483203" y="801799"/>
            <a:chExt cx="2160240" cy="3600400"/>
          </a:xfrm>
          <a:solidFill>
            <a:schemeClr val="tx2">
              <a:lumMod val="20000"/>
              <a:lumOff val="80000"/>
            </a:schemeClr>
          </a:solidFill>
        </p:grpSpPr>
        <p:sp>
          <p:nvSpPr>
            <p:cNvPr id="7" name="Kuvaselitenuoli oikealle 6"/>
            <p:cNvSpPr/>
            <p:nvPr/>
          </p:nvSpPr>
          <p:spPr>
            <a:xfrm>
              <a:off x="483203" y="801799"/>
              <a:ext cx="2160240" cy="3600400"/>
            </a:xfrm>
            <a:prstGeom prst="rightArrowCallout">
              <a:avLst>
                <a:gd name="adj1" fmla="val 33354"/>
                <a:gd name="adj2" fmla="val 25000"/>
                <a:gd name="adj3" fmla="val 6545"/>
                <a:gd name="adj4" fmla="val 89964"/>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 name="Tekstiruutu 7"/>
            <p:cNvSpPr txBox="1"/>
            <p:nvPr/>
          </p:nvSpPr>
          <p:spPr>
            <a:xfrm>
              <a:off x="539552" y="880884"/>
              <a:ext cx="1851789" cy="646331"/>
            </a:xfrm>
            <a:prstGeom prst="rect">
              <a:avLst/>
            </a:prstGeom>
            <a:grpFill/>
          </p:spPr>
          <p:txBody>
            <a:bodyPr wrap="none">
              <a:spAutoFit/>
            </a:bodyPr>
            <a:lstStyle/>
            <a:p>
              <a:pPr>
                <a:defRPr/>
              </a:pPr>
              <a:r>
                <a:rPr lang="fi-FI" b="1" dirty="0"/>
                <a:t>Application</a:t>
              </a:r>
            </a:p>
            <a:p>
              <a:pPr>
                <a:defRPr/>
              </a:pPr>
              <a:r>
                <a:rPr lang="fi-FI" b="1" dirty="0"/>
                <a:t>&amp; </a:t>
              </a:r>
              <a:r>
                <a:rPr lang="fi-FI" b="1" dirty="0" err="1"/>
                <a:t>Identification</a:t>
              </a:r>
              <a:endParaRPr lang="fi-FI" b="1" dirty="0"/>
            </a:p>
          </p:txBody>
        </p:sp>
        <p:sp>
          <p:nvSpPr>
            <p:cNvPr id="9" name="Tekstiruutu 8"/>
            <p:cNvSpPr txBox="1"/>
            <p:nvPr/>
          </p:nvSpPr>
          <p:spPr>
            <a:xfrm>
              <a:off x="483203" y="1691843"/>
              <a:ext cx="920445" cy="1277273"/>
            </a:xfrm>
            <a:prstGeom prst="rect">
              <a:avLst/>
            </a:prstGeom>
            <a:noFill/>
          </p:spPr>
          <p:txBody>
            <a:bodyPr wrap="none">
              <a:spAutoFit/>
            </a:bodyPr>
            <a:lstStyle/>
            <a:p>
              <a:pPr>
                <a:defRPr/>
              </a:pPr>
              <a:r>
                <a:rPr lang="fi-FI" sz="1100" dirty="0" err="1"/>
                <a:t>Outreached</a:t>
              </a:r>
              <a:endParaRPr lang="fi-FI" sz="1100" dirty="0"/>
            </a:p>
            <a:p>
              <a:pPr>
                <a:defRPr/>
              </a:pPr>
              <a:r>
                <a:rPr lang="fi-FI" sz="1100" dirty="0" err="1"/>
                <a:t>activities</a:t>
              </a:r>
              <a:r>
                <a:rPr lang="fi-FI" sz="1100" dirty="0"/>
                <a:t> &amp; </a:t>
              </a:r>
            </a:p>
            <a:p>
              <a:pPr>
                <a:defRPr/>
              </a:pPr>
              <a:r>
                <a:rPr lang="fi-FI" sz="1100" dirty="0" err="1" smtClean="0"/>
                <a:t>Self-referral</a:t>
              </a:r>
              <a:endParaRPr lang="fi-FI" sz="1100" dirty="0"/>
            </a:p>
            <a:p>
              <a:pPr>
                <a:defRPr/>
              </a:pPr>
              <a:endParaRPr lang="fi-FI" sz="1100" dirty="0"/>
            </a:p>
            <a:p>
              <a:pPr>
                <a:defRPr/>
              </a:pPr>
              <a:endParaRPr lang="fi-FI" sz="1100" dirty="0"/>
            </a:p>
            <a:p>
              <a:pPr>
                <a:defRPr/>
              </a:pPr>
              <a:r>
                <a:rPr lang="fi-FI" sz="1100" dirty="0" err="1"/>
                <a:t>Information</a:t>
              </a:r>
              <a:endParaRPr lang="fi-FI" sz="1100" dirty="0"/>
            </a:p>
            <a:p>
              <a:pPr>
                <a:defRPr/>
              </a:pPr>
              <a:r>
                <a:rPr lang="fi-FI" sz="1100" dirty="0" err="1"/>
                <a:t>Motivation</a:t>
              </a:r>
              <a:endParaRPr lang="fi-FI" sz="1100" dirty="0"/>
            </a:p>
          </p:txBody>
        </p:sp>
        <p:sp>
          <p:nvSpPr>
            <p:cNvPr id="10" name="Tekstiruutu 9"/>
            <p:cNvSpPr txBox="1"/>
            <p:nvPr/>
          </p:nvSpPr>
          <p:spPr>
            <a:xfrm>
              <a:off x="1331640" y="1691843"/>
              <a:ext cx="1085554" cy="1785104"/>
            </a:xfrm>
            <a:prstGeom prst="rect">
              <a:avLst/>
            </a:prstGeom>
            <a:grpFill/>
          </p:spPr>
          <p:txBody>
            <a:bodyPr wrap="none">
              <a:spAutoFit/>
            </a:bodyPr>
            <a:lstStyle/>
            <a:p>
              <a:pPr>
                <a:defRPr/>
              </a:pPr>
              <a:r>
                <a:rPr lang="fi-FI" sz="1100" dirty="0" err="1"/>
                <a:t>Screening</a:t>
              </a:r>
              <a:endParaRPr lang="fi-FI" sz="1100" dirty="0"/>
            </a:p>
            <a:p>
              <a:pPr>
                <a:defRPr/>
              </a:pPr>
              <a:r>
                <a:rPr lang="fi-FI" sz="1100" dirty="0"/>
                <a:t>&amp; </a:t>
              </a:r>
              <a:r>
                <a:rPr lang="fi-FI" sz="1100" dirty="0" err="1"/>
                <a:t>Assessment</a:t>
              </a:r>
              <a:endParaRPr lang="fi-FI" sz="1100" dirty="0"/>
            </a:p>
            <a:p>
              <a:pPr>
                <a:defRPr/>
              </a:pPr>
              <a:endParaRPr lang="fi-FI" sz="1100" dirty="0"/>
            </a:p>
            <a:p>
              <a:pPr>
                <a:defRPr/>
              </a:pPr>
              <a:endParaRPr lang="fi-FI" sz="1100" dirty="0"/>
            </a:p>
            <a:p>
              <a:pPr>
                <a:defRPr/>
              </a:pPr>
              <a:r>
                <a:rPr lang="fi-FI" sz="1100" dirty="0" err="1"/>
                <a:t>Guidance</a:t>
              </a:r>
              <a:r>
                <a:rPr lang="fi-FI" sz="1100" dirty="0"/>
                <a:t> in </a:t>
              </a:r>
            </a:p>
            <a:p>
              <a:pPr>
                <a:defRPr/>
              </a:pPr>
              <a:r>
                <a:rPr lang="fi-FI" sz="1100" dirty="0" err="1"/>
                <a:t>relation</a:t>
              </a:r>
              <a:r>
                <a:rPr lang="fi-FI" sz="1100" dirty="0"/>
                <a:t> to </a:t>
              </a:r>
              <a:br>
                <a:rPr lang="fi-FI" sz="1100" dirty="0"/>
              </a:br>
              <a:r>
                <a:rPr lang="fi-FI" sz="1100" dirty="0" err="1"/>
                <a:t>screening</a:t>
              </a:r>
              <a:r>
                <a:rPr lang="fi-FI" sz="1100" dirty="0"/>
                <a:t> and</a:t>
              </a:r>
            </a:p>
            <a:p>
              <a:pPr>
                <a:defRPr/>
              </a:pPr>
              <a:r>
                <a:rPr lang="fi-FI" sz="1100" dirty="0" err="1"/>
                <a:t>recognition</a:t>
              </a:r>
              <a:r>
                <a:rPr lang="fi-FI" sz="1100" dirty="0"/>
                <a:t> </a:t>
              </a:r>
            </a:p>
            <a:p>
              <a:pPr>
                <a:defRPr/>
              </a:pPr>
              <a:r>
                <a:rPr lang="fi-FI" sz="1100" dirty="0"/>
                <a:t>(APEL)</a:t>
              </a:r>
            </a:p>
            <a:p>
              <a:pPr>
                <a:defRPr/>
              </a:pPr>
              <a:endParaRPr lang="fi-FI" sz="1100" dirty="0"/>
            </a:p>
          </p:txBody>
        </p:sp>
        <p:sp>
          <p:nvSpPr>
            <p:cNvPr id="11" name="Tekstiruutu 10"/>
            <p:cNvSpPr txBox="1"/>
            <p:nvPr/>
          </p:nvSpPr>
          <p:spPr>
            <a:xfrm>
              <a:off x="899592" y="3276019"/>
              <a:ext cx="1144611" cy="938719"/>
            </a:xfrm>
            <a:prstGeom prst="rect">
              <a:avLst/>
            </a:prstGeom>
            <a:grpFill/>
          </p:spPr>
          <p:txBody>
            <a:bodyPr>
              <a:spAutoFit/>
            </a:bodyPr>
            <a:lstStyle/>
            <a:p>
              <a:pPr>
                <a:defRPr/>
              </a:pPr>
              <a:r>
                <a:rPr lang="fi-FI" sz="1100" b="1" i="1" dirty="0" err="1">
                  <a:solidFill>
                    <a:schemeClr val="accent2"/>
                  </a:solidFill>
                </a:rPr>
                <a:t>Guidance</a:t>
              </a:r>
              <a:r>
                <a:rPr lang="fi-FI" sz="1100" b="1" i="1" dirty="0">
                  <a:solidFill>
                    <a:schemeClr val="accent2"/>
                  </a:solidFill>
                </a:rPr>
                <a:t> </a:t>
              </a:r>
            </a:p>
            <a:p>
              <a:pPr>
                <a:defRPr/>
              </a:pPr>
              <a:r>
                <a:rPr lang="fi-FI" sz="1100" b="1" i="1" dirty="0">
                  <a:solidFill>
                    <a:schemeClr val="accent2"/>
                  </a:solidFill>
                </a:rPr>
                <a:t>In </a:t>
              </a:r>
              <a:r>
                <a:rPr lang="fi-FI" sz="1100" b="1" i="1" dirty="0" err="1">
                  <a:solidFill>
                    <a:schemeClr val="accent2"/>
                  </a:solidFill>
                </a:rPr>
                <a:t>transition</a:t>
              </a:r>
              <a:r>
                <a:rPr lang="fi-FI" sz="1100" b="1" i="1" dirty="0">
                  <a:solidFill>
                    <a:schemeClr val="accent2"/>
                  </a:solidFill>
                </a:rPr>
                <a:t> </a:t>
              </a:r>
            </a:p>
            <a:p>
              <a:pPr>
                <a:defRPr/>
              </a:pPr>
              <a:r>
                <a:rPr lang="fi-FI" sz="1100" b="1" i="1" dirty="0" err="1">
                  <a:solidFill>
                    <a:schemeClr val="accent2"/>
                  </a:solidFill>
                </a:rPr>
                <a:t>phase</a:t>
              </a:r>
              <a:endParaRPr lang="fi-FI" sz="1100" b="1" i="1" dirty="0">
                <a:solidFill>
                  <a:schemeClr val="accent2"/>
                </a:solidFill>
              </a:endParaRPr>
            </a:p>
            <a:p>
              <a:pPr>
                <a:defRPr/>
              </a:pPr>
              <a:endParaRPr lang="fi-FI" sz="1100" b="1" i="1" dirty="0">
                <a:solidFill>
                  <a:schemeClr val="accent2"/>
                </a:solidFill>
              </a:endParaRPr>
            </a:p>
            <a:p>
              <a:pPr>
                <a:defRPr/>
              </a:pPr>
              <a:r>
                <a:rPr lang="fi-FI" sz="1100" b="1" i="1" dirty="0" err="1">
                  <a:solidFill>
                    <a:schemeClr val="accent2"/>
                  </a:solidFill>
                </a:rPr>
                <a:t>Co-operation</a:t>
              </a:r>
              <a:endParaRPr lang="fi-FI" sz="1100" b="1" i="1" dirty="0">
                <a:solidFill>
                  <a:schemeClr val="accent2"/>
                </a:solidFill>
              </a:endParaRPr>
            </a:p>
          </p:txBody>
        </p:sp>
      </p:grpSp>
      <p:grpSp>
        <p:nvGrpSpPr>
          <p:cNvPr id="3" name="Ryhmä 2"/>
          <p:cNvGrpSpPr/>
          <p:nvPr/>
        </p:nvGrpSpPr>
        <p:grpSpPr>
          <a:xfrm>
            <a:off x="7092950" y="809625"/>
            <a:ext cx="1309494" cy="3598863"/>
            <a:chOff x="7092950" y="809625"/>
            <a:chExt cx="1309494" cy="3598863"/>
          </a:xfrm>
        </p:grpSpPr>
        <p:sp>
          <p:nvSpPr>
            <p:cNvPr id="18" name="Kuvaselitenuoli alas 17"/>
            <p:cNvSpPr/>
            <p:nvPr/>
          </p:nvSpPr>
          <p:spPr>
            <a:xfrm>
              <a:off x="7092950" y="809625"/>
              <a:ext cx="1295400" cy="3598863"/>
            </a:xfrm>
            <a:prstGeom prst="downArrowCallout">
              <a:avLst>
                <a:gd name="adj1" fmla="val 25000"/>
                <a:gd name="adj2" fmla="val 50000"/>
                <a:gd name="adj3" fmla="val 33532"/>
                <a:gd name="adj4" fmla="val 82785"/>
              </a:avLst>
            </a:prstGeom>
            <a:solidFill>
              <a:srgbClr val="EFF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437" name="Tekstiruutu 29"/>
            <p:cNvSpPr txBox="1">
              <a:spLocks noChangeArrowheads="1"/>
            </p:cNvSpPr>
            <p:nvPr/>
          </p:nvSpPr>
          <p:spPr bwMode="auto">
            <a:xfrm>
              <a:off x="7142163" y="881063"/>
              <a:ext cx="1260281"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200" dirty="0" err="1"/>
                <a:t>Validation</a:t>
              </a:r>
              <a:r>
                <a:rPr lang="fi-FI" altLang="fi-FI" sz="1200" dirty="0"/>
                <a:t> of</a:t>
              </a:r>
            </a:p>
            <a:p>
              <a:pPr eaLnBrk="1" hangingPunct="1"/>
              <a:r>
                <a:rPr lang="fi-FI" altLang="fi-FI" sz="1200" dirty="0" err="1"/>
                <a:t>skills</a:t>
              </a:r>
              <a:endParaRPr lang="fi-FI" altLang="fi-FI" sz="1200" dirty="0"/>
            </a:p>
            <a:p>
              <a:pPr eaLnBrk="1" hangingPunct="1"/>
              <a:endParaRPr lang="fi-FI" altLang="fi-FI" sz="1200" dirty="0"/>
            </a:p>
            <a:p>
              <a:pPr eaLnBrk="1" hangingPunct="1"/>
              <a:endParaRPr lang="fi-FI" altLang="fi-FI" sz="1200" dirty="0"/>
            </a:p>
            <a:p>
              <a:pPr eaLnBrk="1" hangingPunct="1"/>
              <a:r>
                <a:rPr lang="fi-FI" altLang="fi-FI" sz="1400" b="1" dirty="0" err="1" smtClean="0"/>
                <a:t>Certificate</a:t>
              </a:r>
              <a:endParaRPr lang="fi-FI" altLang="fi-FI" sz="1400" b="1" dirty="0"/>
            </a:p>
            <a:p>
              <a:pPr eaLnBrk="1" hangingPunct="1"/>
              <a:r>
                <a:rPr lang="fi-FI" altLang="fi-FI" sz="1400" b="1" dirty="0" err="1"/>
                <a:t>Employment</a:t>
              </a:r>
              <a:endParaRPr lang="fi-FI" altLang="fi-FI" sz="1400" b="1" dirty="0"/>
            </a:p>
            <a:p>
              <a:pPr eaLnBrk="1" hangingPunct="1"/>
              <a:endParaRPr lang="fi-FI" altLang="fi-FI" sz="1200" dirty="0"/>
            </a:p>
            <a:p>
              <a:pPr eaLnBrk="1" hangingPunct="1"/>
              <a:endParaRPr lang="fi-FI" altLang="fi-FI" sz="1200" dirty="0"/>
            </a:p>
            <a:p>
              <a:pPr eaLnBrk="1" hangingPunct="1"/>
              <a:r>
                <a:rPr lang="fi-FI" altLang="fi-FI" sz="1200" dirty="0" err="1" smtClean="0"/>
                <a:t>Skills</a:t>
              </a:r>
              <a:r>
                <a:rPr lang="fi-FI" altLang="fi-FI" sz="1200" dirty="0" smtClean="0"/>
                <a:t> </a:t>
              </a:r>
              <a:endParaRPr lang="fi-FI" altLang="fi-FI" sz="1200" dirty="0"/>
            </a:p>
            <a:p>
              <a:pPr eaLnBrk="1" hangingPunct="1"/>
              <a:r>
                <a:rPr lang="fi-FI" altLang="fi-FI" sz="1200" dirty="0" err="1" smtClean="0"/>
                <a:t>Development</a:t>
              </a:r>
              <a:endParaRPr lang="fi-FI" altLang="fi-FI" sz="1200" dirty="0" smtClean="0"/>
            </a:p>
            <a:p>
              <a:pPr eaLnBrk="1" hangingPunct="1"/>
              <a:endParaRPr lang="fi-FI" altLang="fi-FI" sz="1200" b="1" i="1" dirty="0" smtClean="0">
                <a:solidFill>
                  <a:schemeClr val="accent2"/>
                </a:solidFill>
              </a:endParaRPr>
            </a:p>
            <a:p>
              <a:pPr eaLnBrk="1" hangingPunct="1"/>
              <a:r>
                <a:rPr lang="fi-FI" altLang="fi-FI" sz="1200" b="1" i="1" dirty="0" err="1" smtClean="0">
                  <a:solidFill>
                    <a:schemeClr val="accent2"/>
                  </a:solidFill>
                </a:rPr>
                <a:t>Career</a:t>
              </a:r>
              <a:endParaRPr lang="fi-FI" altLang="fi-FI" sz="1200" b="1" i="1" dirty="0" smtClean="0">
                <a:solidFill>
                  <a:schemeClr val="accent2"/>
                </a:solidFill>
              </a:endParaRPr>
            </a:p>
            <a:p>
              <a:pPr eaLnBrk="1" hangingPunct="1"/>
              <a:r>
                <a:rPr lang="fi-FI" altLang="fi-FI" sz="1200" b="1" i="1" dirty="0" smtClean="0">
                  <a:solidFill>
                    <a:schemeClr val="accent2"/>
                  </a:solidFill>
                </a:rPr>
                <a:t>Management</a:t>
              </a:r>
            </a:p>
            <a:p>
              <a:pPr eaLnBrk="1" hangingPunct="1"/>
              <a:r>
                <a:rPr lang="fi-FI" altLang="fi-FI" sz="1200" b="1" i="1" dirty="0" err="1" smtClean="0">
                  <a:solidFill>
                    <a:schemeClr val="accent2"/>
                  </a:solidFill>
                </a:rPr>
                <a:t>Skills</a:t>
              </a:r>
              <a:endParaRPr lang="fi-FI" altLang="fi-FI" sz="1200" b="1" i="1" dirty="0">
                <a:solidFill>
                  <a:schemeClr val="accent2"/>
                </a:solidFill>
              </a:endParaRPr>
            </a:p>
          </p:txBody>
        </p:sp>
        <p:sp>
          <p:nvSpPr>
            <p:cNvPr id="31" name="Nuoli ylös ja alas 30"/>
            <p:cNvSpPr/>
            <p:nvPr/>
          </p:nvSpPr>
          <p:spPr>
            <a:xfrm>
              <a:off x="7524750" y="1312864"/>
              <a:ext cx="215900" cy="3789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2" name="Nuoli ylös ja alas 31"/>
            <p:cNvSpPr/>
            <p:nvPr/>
          </p:nvSpPr>
          <p:spPr>
            <a:xfrm>
              <a:off x="7524750" y="2132857"/>
              <a:ext cx="215900"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grpSp>
      <p:grpSp>
        <p:nvGrpSpPr>
          <p:cNvPr id="18440" name="Ryhmä 43"/>
          <p:cNvGrpSpPr>
            <a:grpSpLocks/>
          </p:cNvGrpSpPr>
          <p:nvPr/>
        </p:nvGrpSpPr>
        <p:grpSpPr bwMode="auto">
          <a:xfrm>
            <a:off x="3708401" y="809625"/>
            <a:ext cx="3311873" cy="3598863"/>
            <a:chOff x="3707904" y="808876"/>
            <a:chExt cx="3312354" cy="3600400"/>
          </a:xfrm>
        </p:grpSpPr>
        <p:grpSp>
          <p:nvGrpSpPr>
            <p:cNvPr id="29" name="Ryhmä 28"/>
            <p:cNvGrpSpPr/>
            <p:nvPr/>
          </p:nvGrpSpPr>
          <p:grpSpPr>
            <a:xfrm>
              <a:off x="4139518" y="808876"/>
              <a:ext cx="2880740" cy="1521603"/>
              <a:chOff x="4139518" y="1196752"/>
              <a:chExt cx="2880740" cy="1521603"/>
            </a:xfrm>
            <a:solidFill>
              <a:schemeClr val="tx2">
                <a:lumMod val="20000"/>
                <a:lumOff val="80000"/>
              </a:schemeClr>
            </a:solidFill>
          </p:grpSpPr>
          <p:grpSp>
            <p:nvGrpSpPr>
              <p:cNvPr id="27" name="Ryhmä 26"/>
              <p:cNvGrpSpPr/>
              <p:nvPr/>
            </p:nvGrpSpPr>
            <p:grpSpPr>
              <a:xfrm>
                <a:off x="4139518" y="1196752"/>
                <a:ext cx="2880740" cy="1521603"/>
                <a:chOff x="4139518" y="1196752"/>
                <a:chExt cx="2880740" cy="1521603"/>
              </a:xfrm>
              <a:grpFill/>
            </p:grpSpPr>
            <p:sp>
              <p:nvSpPr>
                <p:cNvPr id="14" name="Kuvaselitenuoli oikealle 13"/>
                <p:cNvSpPr/>
                <p:nvPr/>
              </p:nvSpPr>
              <p:spPr>
                <a:xfrm>
                  <a:off x="4181033" y="1196752"/>
                  <a:ext cx="2839225" cy="1521603"/>
                </a:xfrm>
                <a:prstGeom prst="rightArrowCallout">
                  <a:avLst>
                    <a:gd name="adj1" fmla="val 25000"/>
                    <a:gd name="adj2" fmla="val 35183"/>
                    <a:gd name="adj3" fmla="val 21178"/>
                    <a:gd name="adj4" fmla="val 84309"/>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9" name="Tekstiruutu 18"/>
                <p:cNvSpPr txBox="1"/>
                <p:nvPr/>
              </p:nvSpPr>
              <p:spPr>
                <a:xfrm>
                  <a:off x="4278611" y="1196752"/>
                  <a:ext cx="2173993" cy="276999"/>
                </a:xfrm>
                <a:prstGeom prst="rect">
                  <a:avLst/>
                </a:prstGeom>
                <a:grpFill/>
                <a:ln>
                  <a:noFill/>
                </a:ln>
              </p:spPr>
              <p:txBody>
                <a:bodyPr wrap="none">
                  <a:spAutoFit/>
                </a:bodyPr>
                <a:lstStyle/>
                <a:p>
                  <a:pPr>
                    <a:defRPr/>
                  </a:pPr>
                  <a:r>
                    <a:rPr lang="fi-FI" sz="1200" b="1" dirty="0" err="1"/>
                    <a:t>Completion</a:t>
                  </a:r>
                  <a:r>
                    <a:rPr lang="fi-FI" sz="1200" b="1" dirty="0"/>
                    <a:t> of </a:t>
                  </a:r>
                  <a:r>
                    <a:rPr lang="fi-FI" sz="1200" b="1" dirty="0" err="1"/>
                    <a:t>qualification</a:t>
                  </a:r>
                  <a:endParaRPr lang="fi-FI" sz="1200" b="1" dirty="0"/>
                </a:p>
              </p:txBody>
            </p:sp>
            <p:sp>
              <p:nvSpPr>
                <p:cNvPr id="20" name="Tekstiruutu 19"/>
                <p:cNvSpPr txBox="1"/>
                <p:nvPr/>
              </p:nvSpPr>
              <p:spPr>
                <a:xfrm>
                  <a:off x="4139518" y="2143889"/>
                  <a:ext cx="2592664" cy="461862"/>
                </a:xfrm>
                <a:prstGeom prst="rect">
                  <a:avLst/>
                </a:prstGeom>
                <a:noFill/>
                <a:ln>
                  <a:noFill/>
                </a:ln>
              </p:spPr>
              <p:txBody>
                <a:bodyPr wrap="square">
                  <a:spAutoFit/>
                </a:bodyPr>
                <a:lstStyle/>
                <a:p>
                  <a:pPr>
                    <a:defRPr/>
                  </a:pPr>
                  <a:r>
                    <a:rPr lang="fi-FI" sz="1200" b="1" i="1" dirty="0" err="1">
                      <a:solidFill>
                        <a:schemeClr val="accent2"/>
                      </a:solidFill>
                    </a:rPr>
                    <a:t>Guidance</a:t>
                  </a:r>
                  <a:r>
                    <a:rPr lang="fi-FI" sz="1200" b="1" i="1" dirty="0">
                      <a:solidFill>
                        <a:schemeClr val="accent2"/>
                      </a:solidFill>
                    </a:rPr>
                    <a:t> on the </a:t>
                  </a:r>
                  <a:r>
                    <a:rPr lang="fi-FI" sz="1200" b="1" i="1" dirty="0" err="1">
                      <a:solidFill>
                        <a:schemeClr val="accent2"/>
                      </a:solidFill>
                    </a:rPr>
                    <a:t>validation</a:t>
                  </a:r>
                  <a:r>
                    <a:rPr lang="fi-FI" sz="1200" b="1" i="1" dirty="0">
                      <a:solidFill>
                        <a:schemeClr val="accent2"/>
                      </a:solidFill>
                    </a:rPr>
                    <a:t> </a:t>
                  </a:r>
                  <a:r>
                    <a:rPr lang="fi-FI" sz="1200" b="1" i="1" dirty="0" err="1">
                      <a:solidFill>
                        <a:schemeClr val="accent2"/>
                      </a:solidFill>
                    </a:rPr>
                    <a:t>plan</a:t>
                  </a:r>
                  <a:endParaRPr lang="fi-FI" sz="1200" b="1" i="1" dirty="0">
                    <a:solidFill>
                      <a:schemeClr val="accent2"/>
                    </a:solidFill>
                  </a:endParaRPr>
                </a:p>
                <a:p>
                  <a:pPr>
                    <a:defRPr/>
                  </a:pPr>
                  <a:r>
                    <a:rPr lang="fi-FI" sz="1200" b="1" i="1" dirty="0" err="1">
                      <a:solidFill>
                        <a:schemeClr val="accent2"/>
                      </a:solidFill>
                    </a:rPr>
                    <a:t>Guidance</a:t>
                  </a:r>
                  <a:r>
                    <a:rPr lang="fi-FI" sz="1200" b="1" i="1" dirty="0">
                      <a:solidFill>
                        <a:schemeClr val="accent2"/>
                      </a:solidFill>
                    </a:rPr>
                    <a:t> </a:t>
                  </a:r>
                  <a:r>
                    <a:rPr lang="fi-FI" sz="1200" b="1" i="1" dirty="0" err="1">
                      <a:solidFill>
                        <a:schemeClr val="accent2"/>
                      </a:solidFill>
                    </a:rPr>
                    <a:t>during</a:t>
                  </a:r>
                  <a:r>
                    <a:rPr lang="fi-FI" sz="1200" b="1" i="1" dirty="0">
                      <a:solidFill>
                        <a:schemeClr val="accent2"/>
                      </a:solidFill>
                    </a:rPr>
                    <a:t> the </a:t>
                  </a:r>
                  <a:r>
                    <a:rPr lang="fi-FI" sz="1200" b="1" i="1" dirty="0" err="1">
                      <a:solidFill>
                        <a:schemeClr val="accent2"/>
                      </a:solidFill>
                    </a:rPr>
                    <a:t>validation</a:t>
                  </a:r>
                  <a:endParaRPr lang="fi-FI" sz="1200" b="1" i="1" dirty="0">
                    <a:solidFill>
                      <a:schemeClr val="accent2"/>
                    </a:solidFill>
                  </a:endParaRPr>
                </a:p>
              </p:txBody>
            </p:sp>
          </p:grpSp>
          <p:sp>
            <p:nvSpPr>
              <p:cNvPr id="28" name="Tasakylkinen kolmio 27"/>
              <p:cNvSpPr/>
              <p:nvPr/>
            </p:nvSpPr>
            <p:spPr>
              <a:xfrm>
                <a:off x="4499992" y="1484784"/>
                <a:ext cx="1625211" cy="576064"/>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50" dirty="0" err="1">
                    <a:solidFill>
                      <a:schemeClr val="tx1"/>
                    </a:solidFill>
                  </a:rPr>
                  <a:t>Tripartite</a:t>
                </a:r>
                <a:r>
                  <a:rPr lang="fi-FI" sz="1050" dirty="0">
                    <a:solidFill>
                      <a:schemeClr val="tx1"/>
                    </a:solidFill>
                  </a:rPr>
                  <a:t> </a:t>
                </a:r>
                <a:r>
                  <a:rPr lang="fi-FI" sz="1050" dirty="0" err="1">
                    <a:solidFill>
                      <a:schemeClr val="tx1"/>
                    </a:solidFill>
                  </a:rPr>
                  <a:t>evaluation</a:t>
                </a:r>
                <a:endParaRPr lang="fi-FI" sz="1050" dirty="0">
                  <a:solidFill>
                    <a:schemeClr val="tx1"/>
                  </a:solidFill>
                </a:endParaRPr>
              </a:p>
              <a:p>
                <a:pPr algn="ctr">
                  <a:defRPr/>
                </a:pPr>
                <a:endParaRPr lang="fi-FI" sz="1050" dirty="0">
                  <a:solidFill>
                    <a:schemeClr val="tx1"/>
                  </a:solidFill>
                </a:endParaRPr>
              </a:p>
            </p:txBody>
          </p:sp>
        </p:grpSp>
        <p:sp>
          <p:nvSpPr>
            <p:cNvPr id="33" name="Nuoli ylös ja alas 32"/>
            <p:cNvSpPr/>
            <p:nvPr/>
          </p:nvSpPr>
          <p:spPr>
            <a:xfrm>
              <a:off x="4428734" y="2320821"/>
              <a:ext cx="215931" cy="5669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4" name="Nuoli ylös ja alas 33"/>
            <p:cNvSpPr/>
            <p:nvPr/>
          </p:nvSpPr>
          <p:spPr>
            <a:xfrm>
              <a:off x="4860597" y="2320821"/>
              <a:ext cx="215931" cy="5669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grpSp>
          <p:nvGrpSpPr>
            <p:cNvPr id="26" name="Ryhmä 25"/>
            <p:cNvGrpSpPr/>
            <p:nvPr/>
          </p:nvGrpSpPr>
          <p:grpSpPr>
            <a:xfrm>
              <a:off x="4211960" y="2887673"/>
              <a:ext cx="2808297" cy="1521603"/>
              <a:chOff x="4211960" y="3275549"/>
              <a:chExt cx="2808297" cy="1521603"/>
            </a:xfrm>
            <a:solidFill>
              <a:schemeClr val="tx2">
                <a:lumMod val="20000"/>
                <a:lumOff val="80000"/>
              </a:schemeClr>
            </a:solidFill>
          </p:grpSpPr>
          <p:sp>
            <p:nvSpPr>
              <p:cNvPr id="16" name="Kuvaselitenuoli oikealle 15"/>
              <p:cNvSpPr/>
              <p:nvPr/>
            </p:nvSpPr>
            <p:spPr>
              <a:xfrm>
                <a:off x="4211960" y="3275549"/>
                <a:ext cx="2808297" cy="1521603"/>
              </a:xfrm>
              <a:prstGeom prst="rightArrowCallout">
                <a:avLst>
                  <a:gd name="adj1" fmla="val 25000"/>
                  <a:gd name="adj2" fmla="val 40691"/>
                  <a:gd name="adj3" fmla="val 21178"/>
                  <a:gd name="adj4" fmla="val 84309"/>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1" name="Tekstiruutu 20"/>
              <p:cNvSpPr txBox="1"/>
              <p:nvPr/>
            </p:nvSpPr>
            <p:spPr>
              <a:xfrm>
                <a:off x="4211960" y="3368025"/>
                <a:ext cx="2265364" cy="276999"/>
              </a:xfrm>
              <a:prstGeom prst="rect">
                <a:avLst/>
              </a:prstGeom>
              <a:grpFill/>
              <a:ln>
                <a:noFill/>
              </a:ln>
            </p:spPr>
            <p:txBody>
              <a:bodyPr wrap="none">
                <a:spAutoFit/>
              </a:bodyPr>
              <a:lstStyle/>
              <a:p>
                <a:pPr>
                  <a:defRPr/>
                </a:pPr>
                <a:r>
                  <a:rPr lang="fi-FI" sz="1200" b="1" dirty="0" err="1"/>
                  <a:t>Acquiring</a:t>
                </a:r>
                <a:r>
                  <a:rPr lang="fi-FI" sz="1200" b="1" dirty="0"/>
                  <a:t> the </a:t>
                </a:r>
                <a:r>
                  <a:rPr lang="fi-FI" sz="1200" b="1" dirty="0" err="1"/>
                  <a:t>required</a:t>
                </a:r>
                <a:r>
                  <a:rPr lang="fi-FI" sz="1200" b="1" dirty="0"/>
                  <a:t> </a:t>
                </a:r>
                <a:r>
                  <a:rPr lang="fi-FI" sz="1200" b="1" dirty="0" err="1"/>
                  <a:t>skills</a:t>
                </a:r>
                <a:endParaRPr lang="fi-FI" sz="1200" b="1" dirty="0"/>
              </a:p>
            </p:txBody>
          </p:sp>
          <p:sp>
            <p:nvSpPr>
              <p:cNvPr id="22" name="Tekstiruutu 21"/>
              <p:cNvSpPr txBox="1"/>
              <p:nvPr/>
            </p:nvSpPr>
            <p:spPr>
              <a:xfrm>
                <a:off x="4406597" y="4005064"/>
                <a:ext cx="2121402" cy="646607"/>
              </a:xfrm>
              <a:prstGeom prst="rect">
                <a:avLst/>
              </a:prstGeom>
              <a:grpFill/>
            </p:spPr>
            <p:txBody>
              <a:bodyPr wrap="none">
                <a:spAutoFit/>
              </a:bodyPr>
              <a:lstStyle/>
              <a:p>
                <a:pPr>
                  <a:defRPr/>
                </a:pPr>
                <a:r>
                  <a:rPr lang="fi-FI" sz="1200" b="1" i="1" dirty="0" err="1">
                    <a:solidFill>
                      <a:schemeClr val="accent2"/>
                    </a:solidFill>
                  </a:rPr>
                  <a:t>Guidance</a:t>
                </a:r>
                <a:r>
                  <a:rPr lang="fi-FI" sz="1200" b="1" i="1" dirty="0">
                    <a:solidFill>
                      <a:schemeClr val="accent2"/>
                    </a:solidFill>
                  </a:rPr>
                  <a:t> on </a:t>
                </a:r>
                <a:r>
                  <a:rPr lang="fi-FI" sz="1200" b="1" i="1" dirty="0" err="1">
                    <a:solidFill>
                      <a:schemeClr val="accent2"/>
                    </a:solidFill>
                  </a:rPr>
                  <a:t>learning</a:t>
                </a:r>
                <a:r>
                  <a:rPr lang="fi-FI" sz="1200" b="1" i="1" dirty="0">
                    <a:solidFill>
                      <a:schemeClr val="accent2"/>
                    </a:solidFill>
                  </a:rPr>
                  <a:t> </a:t>
                </a:r>
              </a:p>
              <a:p>
                <a:pPr>
                  <a:defRPr/>
                </a:pPr>
                <a:r>
                  <a:rPr lang="fi-FI" sz="1200" b="1" i="1" dirty="0" err="1">
                    <a:solidFill>
                      <a:schemeClr val="accent2"/>
                    </a:solidFill>
                  </a:rPr>
                  <a:t>Guidance</a:t>
                </a:r>
                <a:r>
                  <a:rPr lang="fi-FI" sz="1200" b="1" i="1" dirty="0">
                    <a:solidFill>
                      <a:schemeClr val="accent2"/>
                    </a:solidFill>
                  </a:rPr>
                  <a:t> on </a:t>
                </a:r>
                <a:r>
                  <a:rPr lang="fi-FI" sz="1200" b="1" i="1" dirty="0" err="1">
                    <a:solidFill>
                      <a:schemeClr val="accent2"/>
                    </a:solidFill>
                  </a:rPr>
                  <a:t>professional</a:t>
                </a:r>
                <a:r>
                  <a:rPr lang="fi-FI" sz="1200" b="1" i="1" dirty="0">
                    <a:solidFill>
                      <a:schemeClr val="accent2"/>
                    </a:solidFill>
                  </a:rPr>
                  <a:t> </a:t>
                </a:r>
              </a:p>
              <a:p>
                <a:pPr>
                  <a:defRPr/>
                </a:pPr>
                <a:r>
                  <a:rPr lang="fi-FI" sz="1200" b="1" i="1" dirty="0" err="1">
                    <a:solidFill>
                      <a:schemeClr val="accent2"/>
                    </a:solidFill>
                  </a:rPr>
                  <a:t>development</a:t>
                </a:r>
                <a:endParaRPr lang="fi-FI" sz="1200" b="1" i="1" dirty="0">
                  <a:solidFill>
                    <a:schemeClr val="accent2"/>
                  </a:solidFill>
                </a:endParaRPr>
              </a:p>
            </p:txBody>
          </p:sp>
        </p:grpSp>
        <p:grpSp>
          <p:nvGrpSpPr>
            <p:cNvPr id="18452" name="Ryhmä 38"/>
            <p:cNvGrpSpPr>
              <a:grpSpLocks/>
            </p:cNvGrpSpPr>
            <p:nvPr/>
          </p:nvGrpSpPr>
          <p:grpSpPr bwMode="auto">
            <a:xfrm>
              <a:off x="3707904" y="1340768"/>
              <a:ext cx="473130" cy="2213012"/>
              <a:chOff x="3707904" y="1340768"/>
              <a:chExt cx="473130" cy="2213012"/>
            </a:xfrm>
          </p:grpSpPr>
          <p:sp>
            <p:nvSpPr>
              <p:cNvPr id="37" name="Nuoli oikealle 36"/>
              <p:cNvSpPr/>
              <p:nvPr/>
            </p:nvSpPr>
            <p:spPr>
              <a:xfrm>
                <a:off x="3707904" y="3211790"/>
                <a:ext cx="473144" cy="341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8" name="Nuoli oikealle 37"/>
              <p:cNvSpPr/>
              <p:nvPr/>
            </p:nvSpPr>
            <p:spPr>
              <a:xfrm>
                <a:off x="3707904" y="1340916"/>
                <a:ext cx="473144" cy="341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grpSp>
      </p:grpSp>
      <p:grpSp>
        <p:nvGrpSpPr>
          <p:cNvPr id="36" name="Ryhmä 35"/>
          <p:cNvGrpSpPr/>
          <p:nvPr/>
        </p:nvGrpSpPr>
        <p:grpSpPr>
          <a:xfrm>
            <a:off x="2450574" y="808876"/>
            <a:ext cx="1401346" cy="3600400"/>
            <a:chOff x="2666598" y="808876"/>
            <a:chExt cx="1401346" cy="3600400"/>
          </a:xfrm>
          <a:solidFill>
            <a:srgbClr val="EFF3FF"/>
          </a:solidFill>
        </p:grpSpPr>
        <p:sp>
          <p:nvSpPr>
            <p:cNvPr id="12" name="Kuvaselitenuoli alas 11"/>
            <p:cNvSpPr/>
            <p:nvPr/>
          </p:nvSpPr>
          <p:spPr>
            <a:xfrm>
              <a:off x="2699792" y="808876"/>
              <a:ext cx="1296144" cy="3600400"/>
            </a:xfrm>
            <a:prstGeom prst="downArrowCallout">
              <a:avLst>
                <a:gd name="adj1" fmla="val 25000"/>
                <a:gd name="adj2" fmla="val 50000"/>
                <a:gd name="adj3" fmla="val 33532"/>
                <a:gd name="adj4" fmla="val 82785"/>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3" name="Tekstiruutu 12"/>
            <p:cNvSpPr txBox="1"/>
            <p:nvPr/>
          </p:nvSpPr>
          <p:spPr>
            <a:xfrm>
              <a:off x="2666598" y="1053931"/>
              <a:ext cx="1401346" cy="3185487"/>
            </a:xfrm>
            <a:prstGeom prst="rect">
              <a:avLst/>
            </a:prstGeom>
            <a:noFill/>
            <a:ln>
              <a:noFill/>
            </a:ln>
          </p:spPr>
          <p:txBody>
            <a:bodyPr wrap="none">
              <a:spAutoFit/>
            </a:bodyPr>
            <a:lstStyle/>
            <a:p>
              <a:pPr>
                <a:defRPr/>
              </a:pPr>
              <a:r>
                <a:rPr lang="fi-FI" sz="1200" b="1" dirty="0" err="1" smtClean="0"/>
                <a:t>Conclusions</a:t>
              </a:r>
              <a:r>
                <a:rPr lang="fi-FI" sz="1200" b="1" dirty="0" smtClean="0"/>
                <a:t> on</a:t>
              </a:r>
              <a:r>
                <a:rPr lang="fi-FI" sz="1400" b="1" dirty="0" smtClean="0"/>
                <a:t>:</a:t>
              </a:r>
              <a:endParaRPr lang="fi-FI" sz="1400" b="1" dirty="0"/>
            </a:p>
            <a:p>
              <a:pPr>
                <a:defRPr/>
              </a:pPr>
              <a:endParaRPr lang="fi-FI" sz="1100" dirty="0"/>
            </a:p>
            <a:p>
              <a:pPr>
                <a:defRPr/>
              </a:pPr>
              <a:r>
                <a:rPr lang="fi-FI" sz="1100" dirty="0" err="1"/>
                <a:t>Goals</a:t>
              </a:r>
              <a:r>
                <a:rPr lang="fi-FI" sz="1100" dirty="0"/>
                <a:t> </a:t>
              </a:r>
            </a:p>
            <a:p>
              <a:pPr>
                <a:defRPr/>
              </a:pPr>
              <a:endParaRPr lang="fi-FI" sz="1100" dirty="0"/>
            </a:p>
            <a:p>
              <a:pPr>
                <a:defRPr/>
              </a:pPr>
              <a:r>
                <a:rPr lang="fi-FI" sz="1100" dirty="0" err="1"/>
                <a:t>Certificate</a:t>
              </a:r>
              <a:endParaRPr lang="fi-FI" sz="1100" dirty="0"/>
            </a:p>
            <a:p>
              <a:pPr>
                <a:defRPr/>
              </a:pPr>
              <a:endParaRPr lang="fi-FI" sz="1100" dirty="0"/>
            </a:p>
            <a:p>
              <a:pPr>
                <a:defRPr/>
              </a:pPr>
              <a:r>
                <a:rPr lang="fi-FI" sz="1100" dirty="0" err="1"/>
                <a:t>Recognised</a:t>
              </a:r>
              <a:endParaRPr lang="fi-FI" sz="1100" dirty="0"/>
            </a:p>
            <a:p>
              <a:pPr>
                <a:defRPr/>
              </a:pPr>
              <a:r>
                <a:rPr lang="fi-FI" sz="1100" dirty="0"/>
                <a:t>Learning</a:t>
              </a:r>
            </a:p>
            <a:p>
              <a:pPr>
                <a:defRPr/>
              </a:pPr>
              <a:endParaRPr lang="fi-FI" sz="1100" dirty="0"/>
            </a:p>
            <a:p>
              <a:pPr>
                <a:defRPr/>
              </a:pPr>
              <a:r>
                <a:rPr lang="fi-FI" sz="1100" dirty="0" err="1"/>
                <a:t>Skills</a:t>
              </a:r>
              <a:r>
                <a:rPr lang="fi-FI" sz="1100" dirty="0"/>
                <a:t> </a:t>
              </a:r>
              <a:r>
                <a:rPr lang="fi-FI" sz="1100" dirty="0" err="1"/>
                <a:t>obtained</a:t>
              </a:r>
              <a:endParaRPr lang="fi-FI" sz="1100" dirty="0"/>
            </a:p>
            <a:p>
              <a:pPr>
                <a:defRPr/>
              </a:pPr>
              <a:endParaRPr lang="fi-FI" sz="1100" dirty="0"/>
            </a:p>
            <a:p>
              <a:pPr>
                <a:defRPr/>
              </a:pPr>
              <a:r>
                <a:rPr lang="fi-FI" sz="1100" dirty="0" err="1"/>
                <a:t>Need</a:t>
              </a:r>
              <a:r>
                <a:rPr lang="fi-FI" sz="1100" dirty="0"/>
                <a:t> for </a:t>
              </a:r>
              <a:r>
                <a:rPr lang="fi-FI" sz="1100" dirty="0" err="1"/>
                <a:t>guidance</a:t>
              </a:r>
              <a:endParaRPr lang="fi-FI" sz="1100" dirty="0"/>
            </a:p>
            <a:p>
              <a:pPr>
                <a:defRPr/>
              </a:pPr>
              <a:r>
                <a:rPr lang="fi-FI" sz="1100" dirty="0"/>
                <a:t>and </a:t>
              </a:r>
              <a:r>
                <a:rPr lang="fi-FI" sz="1100" dirty="0" err="1"/>
                <a:t>support</a:t>
              </a:r>
              <a:endParaRPr lang="fi-FI" sz="1100" dirty="0"/>
            </a:p>
            <a:p>
              <a:pPr>
                <a:defRPr/>
              </a:pPr>
              <a:endParaRPr lang="fi-FI" sz="1100" dirty="0"/>
            </a:p>
            <a:p>
              <a:pPr>
                <a:defRPr/>
              </a:pPr>
              <a:r>
                <a:rPr lang="fi-FI" sz="1100" dirty="0" err="1"/>
                <a:t>Required</a:t>
              </a:r>
              <a:r>
                <a:rPr lang="fi-FI" sz="1100" dirty="0"/>
                <a:t> </a:t>
              </a:r>
              <a:r>
                <a:rPr lang="fi-FI" sz="1100" dirty="0" err="1"/>
                <a:t>skills</a:t>
              </a:r>
              <a:endParaRPr lang="fi-FI" sz="1100" dirty="0"/>
            </a:p>
            <a:p>
              <a:pPr>
                <a:defRPr/>
              </a:pPr>
              <a:endParaRPr lang="fi-FI" sz="1100" dirty="0"/>
            </a:p>
            <a:p>
              <a:pPr>
                <a:defRPr/>
              </a:pPr>
              <a:endParaRPr lang="fi-FI" sz="1100" dirty="0"/>
            </a:p>
            <a:p>
              <a:pPr>
                <a:defRPr/>
              </a:pPr>
              <a:r>
                <a:rPr lang="fi-FI" sz="1100" dirty="0"/>
                <a:t>   </a:t>
              </a:r>
              <a:r>
                <a:rPr lang="fi-FI" sz="1100" b="1" dirty="0" err="1"/>
                <a:t>Documentation</a:t>
              </a:r>
              <a:endParaRPr lang="fi-FI" sz="1100" b="1" dirty="0"/>
            </a:p>
          </p:txBody>
        </p:sp>
      </p:grpSp>
      <p:sp>
        <p:nvSpPr>
          <p:cNvPr id="40" name="Nuoli oikealle 39"/>
          <p:cNvSpPr/>
          <p:nvPr/>
        </p:nvSpPr>
        <p:spPr>
          <a:xfrm>
            <a:off x="741363" y="4581525"/>
            <a:ext cx="7934325" cy="576263"/>
          </a:xfrm>
          <a:prstGeom prst="rightArrow">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err="1">
                <a:solidFill>
                  <a:schemeClr val="tx1"/>
                </a:solidFill>
              </a:rPr>
              <a:t>Personalisation</a:t>
            </a:r>
            <a:r>
              <a:rPr lang="fi-FI" dirty="0">
                <a:solidFill>
                  <a:schemeClr val="tx1"/>
                </a:solidFill>
              </a:rPr>
              <a:t> </a:t>
            </a:r>
            <a:r>
              <a:rPr lang="fi-FI" dirty="0" err="1">
                <a:solidFill>
                  <a:schemeClr val="tx1"/>
                </a:solidFill>
              </a:rPr>
              <a:t>plan</a:t>
            </a:r>
            <a:endParaRPr lang="fi-FI" dirty="0"/>
          </a:p>
        </p:txBody>
      </p:sp>
      <p:grpSp>
        <p:nvGrpSpPr>
          <p:cNvPr id="18443" name="Ryhmä 44"/>
          <p:cNvGrpSpPr>
            <a:grpSpLocks/>
          </p:cNvGrpSpPr>
          <p:nvPr/>
        </p:nvGrpSpPr>
        <p:grpSpPr bwMode="auto">
          <a:xfrm>
            <a:off x="395288" y="5084763"/>
            <a:ext cx="8569325" cy="1512887"/>
            <a:chOff x="395536" y="5085184"/>
            <a:chExt cx="8568952" cy="1512168"/>
          </a:xfrm>
        </p:grpSpPr>
        <p:sp>
          <p:nvSpPr>
            <p:cNvPr id="41" name="Nuoli oikealle 40"/>
            <p:cNvSpPr/>
            <p:nvPr/>
          </p:nvSpPr>
          <p:spPr>
            <a:xfrm>
              <a:off x="395536" y="5876970"/>
              <a:ext cx="8568952" cy="720382"/>
            </a:xfrm>
            <a:prstGeom prst="rightArrow">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i="1" dirty="0" err="1">
                  <a:solidFill>
                    <a:schemeClr val="accent2"/>
                  </a:solidFill>
                </a:rPr>
                <a:t>Lifelong</a:t>
              </a:r>
              <a:r>
                <a:rPr lang="fi-FI" b="1" i="1" dirty="0">
                  <a:solidFill>
                    <a:schemeClr val="accent2"/>
                  </a:solidFill>
                </a:rPr>
                <a:t> </a:t>
              </a:r>
              <a:r>
                <a:rPr lang="fi-FI" b="1" i="1" dirty="0" err="1">
                  <a:solidFill>
                    <a:schemeClr val="accent2"/>
                  </a:solidFill>
                </a:rPr>
                <a:t>learning</a:t>
              </a:r>
              <a:r>
                <a:rPr lang="fi-FI" b="1" i="1" dirty="0">
                  <a:solidFill>
                    <a:schemeClr val="accent2"/>
                  </a:solidFill>
                </a:rPr>
                <a:t> and </a:t>
              </a:r>
              <a:r>
                <a:rPr lang="fi-FI" b="1" i="1" dirty="0" err="1">
                  <a:solidFill>
                    <a:schemeClr val="accent2"/>
                  </a:solidFill>
                </a:rPr>
                <a:t>lifelong</a:t>
              </a:r>
              <a:r>
                <a:rPr lang="fi-FI" b="1" i="1" dirty="0">
                  <a:solidFill>
                    <a:schemeClr val="accent2"/>
                  </a:solidFill>
                </a:rPr>
                <a:t> </a:t>
              </a:r>
              <a:r>
                <a:rPr lang="fi-FI" b="1" i="1" dirty="0" err="1">
                  <a:solidFill>
                    <a:schemeClr val="accent2"/>
                  </a:solidFill>
                </a:rPr>
                <a:t>guidance</a:t>
              </a:r>
              <a:r>
                <a:rPr lang="fi-FI" b="1" i="1" dirty="0">
                  <a:solidFill>
                    <a:schemeClr val="accent2"/>
                  </a:solidFill>
                </a:rPr>
                <a:t> </a:t>
              </a:r>
            </a:p>
          </p:txBody>
        </p:sp>
        <p:sp>
          <p:nvSpPr>
            <p:cNvPr id="18447" name="Tekstiruutu 41"/>
            <p:cNvSpPr txBox="1">
              <a:spLocks noChangeArrowheads="1"/>
            </p:cNvSpPr>
            <p:nvPr/>
          </p:nvSpPr>
          <p:spPr bwMode="auto">
            <a:xfrm>
              <a:off x="2152215" y="5085184"/>
              <a:ext cx="58041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200" b="1" i="1" dirty="0" err="1">
                  <a:solidFill>
                    <a:schemeClr val="accent2"/>
                  </a:solidFill>
                </a:rPr>
                <a:t>Multiprofessional</a:t>
              </a:r>
              <a:r>
                <a:rPr lang="fi-FI" altLang="fi-FI" sz="1200" b="1" i="1" dirty="0">
                  <a:solidFill>
                    <a:schemeClr val="accent2"/>
                  </a:solidFill>
                </a:rPr>
                <a:t> </a:t>
              </a:r>
              <a:r>
                <a:rPr lang="fi-FI" altLang="fi-FI" sz="1200" b="1" i="1" dirty="0" err="1">
                  <a:solidFill>
                    <a:schemeClr val="accent2"/>
                  </a:solidFill>
                </a:rPr>
                <a:t>co-operation</a:t>
              </a:r>
              <a:r>
                <a:rPr lang="fi-FI" altLang="fi-FI" sz="1200" b="1" i="1" dirty="0">
                  <a:solidFill>
                    <a:schemeClr val="accent2"/>
                  </a:solidFill>
                </a:rPr>
                <a:t> </a:t>
              </a:r>
              <a:r>
                <a:rPr lang="fi-FI" altLang="fi-FI" sz="1200" b="1" i="1" dirty="0" err="1">
                  <a:solidFill>
                    <a:schemeClr val="accent2"/>
                  </a:solidFill>
                </a:rPr>
                <a:t>among</a:t>
              </a:r>
              <a:r>
                <a:rPr lang="fi-FI" altLang="fi-FI" sz="1200" b="1" i="1" dirty="0">
                  <a:solidFill>
                    <a:schemeClr val="accent2"/>
                  </a:solidFill>
                </a:rPr>
                <a:t> </a:t>
              </a:r>
              <a:r>
                <a:rPr lang="fi-FI" altLang="fi-FI" sz="1200" b="1" i="1" dirty="0" err="1">
                  <a:solidFill>
                    <a:schemeClr val="accent2"/>
                  </a:solidFill>
                </a:rPr>
                <a:t>guidance</a:t>
              </a:r>
              <a:r>
                <a:rPr lang="fi-FI" altLang="fi-FI" sz="1200" b="1" i="1" dirty="0">
                  <a:solidFill>
                    <a:schemeClr val="accent2"/>
                  </a:solidFill>
                </a:rPr>
                <a:t> </a:t>
              </a:r>
              <a:r>
                <a:rPr lang="fi-FI" altLang="fi-FI" sz="1200" b="1" i="1" dirty="0" err="1">
                  <a:solidFill>
                    <a:schemeClr val="accent2"/>
                  </a:solidFill>
                </a:rPr>
                <a:t>provides</a:t>
              </a:r>
              <a:r>
                <a:rPr lang="fi-FI" altLang="fi-FI" sz="1200" b="1" i="1" dirty="0">
                  <a:solidFill>
                    <a:schemeClr val="accent2"/>
                  </a:solidFill>
                </a:rPr>
                <a:t>:</a:t>
              </a:r>
            </a:p>
            <a:p>
              <a:pPr eaLnBrk="1" hangingPunct="1"/>
              <a:r>
                <a:rPr lang="fi-FI" altLang="fi-FI" sz="1200" dirty="0" err="1"/>
                <a:t>Education</a:t>
              </a:r>
              <a:r>
                <a:rPr lang="fi-FI" altLang="fi-FI" sz="1200" dirty="0"/>
                <a:t> </a:t>
              </a:r>
              <a:r>
                <a:rPr lang="fi-FI" altLang="fi-FI" sz="1200" dirty="0" err="1"/>
                <a:t>providers</a:t>
              </a:r>
              <a:r>
                <a:rPr lang="fi-FI" altLang="fi-FI" sz="1200" dirty="0"/>
                <a:t>, PES, social </a:t>
              </a:r>
              <a:r>
                <a:rPr lang="fi-FI" altLang="fi-FI" sz="1200" dirty="0" err="1"/>
                <a:t>sector</a:t>
              </a:r>
              <a:r>
                <a:rPr lang="fi-FI" altLang="fi-FI" sz="1200" dirty="0"/>
                <a:t>, </a:t>
              </a:r>
              <a:r>
                <a:rPr lang="fi-FI" altLang="fi-FI" sz="1200" dirty="0" err="1"/>
                <a:t>health</a:t>
              </a:r>
              <a:r>
                <a:rPr lang="fi-FI" altLang="fi-FI" sz="1200" dirty="0"/>
                <a:t> </a:t>
              </a:r>
              <a:r>
                <a:rPr lang="fi-FI" altLang="fi-FI" sz="1200" dirty="0" err="1"/>
                <a:t>professionals</a:t>
              </a:r>
              <a:r>
                <a:rPr lang="fi-FI" altLang="fi-FI" sz="1200" dirty="0"/>
                <a:t>,</a:t>
              </a:r>
            </a:p>
            <a:p>
              <a:pPr eaLnBrk="1" hangingPunct="1"/>
              <a:r>
                <a:rPr lang="fi-FI" altLang="fi-FI" sz="1200" dirty="0" err="1"/>
                <a:t>Voluntary</a:t>
              </a:r>
              <a:r>
                <a:rPr lang="fi-FI" altLang="fi-FI" sz="1200" dirty="0"/>
                <a:t> </a:t>
              </a:r>
              <a:r>
                <a:rPr lang="fi-FI" altLang="fi-FI" sz="1200" dirty="0" err="1"/>
                <a:t>sector</a:t>
              </a:r>
              <a:r>
                <a:rPr lang="fi-FI" altLang="fi-FI" sz="1200" dirty="0"/>
                <a:t>, </a:t>
              </a:r>
              <a:r>
                <a:rPr lang="fi-FI" altLang="fi-FI" sz="1200" dirty="0" err="1"/>
                <a:t>one-stop</a:t>
              </a:r>
              <a:r>
                <a:rPr lang="fi-FI" altLang="fi-FI" sz="1200" dirty="0"/>
                <a:t> </a:t>
              </a:r>
              <a:r>
                <a:rPr lang="fi-FI" altLang="fi-FI" sz="1200" dirty="0" err="1"/>
                <a:t>centers</a:t>
              </a:r>
              <a:r>
                <a:rPr lang="fi-FI" altLang="fi-FI" sz="1200" dirty="0"/>
                <a:t>, </a:t>
              </a:r>
              <a:r>
                <a:rPr lang="fi-FI" altLang="fi-FI" sz="1200" dirty="0" err="1"/>
                <a:t>work</a:t>
              </a:r>
              <a:r>
                <a:rPr lang="fi-FI" altLang="fi-FI" sz="1200" dirty="0"/>
                <a:t> </a:t>
              </a:r>
              <a:r>
                <a:rPr lang="fi-FI" altLang="fi-FI" sz="1200" dirty="0" err="1"/>
                <a:t>places</a:t>
              </a:r>
              <a:r>
                <a:rPr lang="fi-FI" altLang="fi-FI" sz="1200" dirty="0"/>
                <a:t>, </a:t>
              </a:r>
              <a:r>
                <a:rPr lang="fi-FI" altLang="fi-FI" sz="1200" dirty="0" err="1"/>
                <a:t>coaches</a:t>
              </a:r>
              <a:r>
                <a:rPr lang="fi-FI" altLang="fi-FI" sz="1200" dirty="0"/>
                <a:t>, </a:t>
              </a:r>
              <a:r>
                <a:rPr lang="fi-FI" altLang="fi-FI" sz="1200" dirty="0" err="1"/>
                <a:t>outplacement</a:t>
              </a:r>
              <a:r>
                <a:rPr lang="fi-FI" altLang="fi-FI" sz="1200" dirty="0"/>
                <a:t> </a:t>
              </a:r>
              <a:r>
                <a:rPr lang="fi-FI" altLang="fi-FI" sz="1200" dirty="0" err="1"/>
                <a:t>services</a:t>
              </a:r>
              <a:r>
                <a:rPr lang="fi-FI" altLang="fi-FI" sz="1200" dirty="0"/>
                <a:t>,</a:t>
              </a:r>
            </a:p>
            <a:p>
              <a:pPr eaLnBrk="1" hangingPunct="1"/>
              <a:r>
                <a:rPr lang="fi-FI" altLang="fi-FI" sz="1200" dirty="0" err="1"/>
                <a:t>Private</a:t>
              </a:r>
              <a:r>
                <a:rPr lang="fi-FI" altLang="fi-FI" sz="1200" dirty="0"/>
                <a:t> </a:t>
              </a:r>
              <a:r>
                <a:rPr lang="fi-FI" altLang="fi-FI" sz="1200" dirty="0" err="1"/>
                <a:t>providers</a:t>
              </a:r>
              <a:r>
                <a:rPr lang="fi-FI" altLang="fi-FI" sz="1200" dirty="0"/>
                <a:t> etc.</a:t>
              </a:r>
            </a:p>
          </p:txBody>
        </p:sp>
      </p:grpSp>
      <p:sp>
        <p:nvSpPr>
          <p:cNvPr id="43" name="Tekstiruutu 42"/>
          <p:cNvSpPr txBox="1"/>
          <p:nvPr/>
        </p:nvSpPr>
        <p:spPr>
          <a:xfrm>
            <a:off x="25400" y="44450"/>
            <a:ext cx="8794750" cy="523875"/>
          </a:xfrm>
          <a:prstGeom prst="rect">
            <a:avLst/>
          </a:prstGeom>
          <a:noFill/>
        </p:spPr>
        <p:txBody>
          <a:bodyPr>
            <a:spAutoFit/>
          </a:bodyPr>
          <a:lstStyle/>
          <a:p>
            <a:pPr>
              <a:defRPr/>
            </a:pPr>
            <a:r>
              <a:rPr lang="fi-FI" sz="1400" b="1" dirty="0"/>
              <a:t>INTEGRATION OF GUIDANCE IN VALIDATION AND PERSONALISATION, CASE FINLAND</a:t>
            </a:r>
          </a:p>
          <a:p>
            <a:pPr>
              <a:defRPr/>
            </a:pPr>
            <a:r>
              <a:rPr lang="fi-FI" sz="1050" dirty="0"/>
              <a:t>(</a:t>
            </a:r>
            <a:r>
              <a:rPr lang="fi-FI" sz="1050" dirty="0" err="1"/>
              <a:t>Modified</a:t>
            </a:r>
            <a:r>
              <a:rPr lang="fi-FI" sz="1050" dirty="0"/>
              <a:t> </a:t>
            </a:r>
            <a:r>
              <a:rPr lang="fi-FI" sz="1050" dirty="0" err="1"/>
              <a:t>from</a:t>
            </a:r>
            <a:r>
              <a:rPr lang="fi-FI" sz="1050" dirty="0"/>
              <a:t> the </a:t>
            </a:r>
            <a:r>
              <a:rPr lang="fi-FI" sz="1050" dirty="0" err="1"/>
              <a:t>Koutsi-project</a:t>
            </a:r>
            <a:r>
              <a:rPr lang="fi-FI" sz="1050" dirty="0"/>
              <a:t> 2009)</a:t>
            </a:r>
            <a:r>
              <a:rPr lang="fi-FI" sz="1400" dirty="0"/>
              <a:t> </a:t>
            </a:r>
          </a:p>
        </p:txBody>
      </p:sp>
      <p:grpSp>
        <p:nvGrpSpPr>
          <p:cNvPr id="25" name="Ryhmä 24"/>
          <p:cNvGrpSpPr/>
          <p:nvPr/>
        </p:nvGrpSpPr>
        <p:grpSpPr>
          <a:xfrm>
            <a:off x="5600867" y="2244254"/>
            <a:ext cx="1440162" cy="720080"/>
            <a:chOff x="5580112" y="2636912"/>
            <a:chExt cx="1347611" cy="720080"/>
          </a:xfrm>
          <a:solidFill>
            <a:srgbClr val="EFF3FF"/>
          </a:solidFill>
        </p:grpSpPr>
        <p:sp>
          <p:nvSpPr>
            <p:cNvPr id="17" name="Kuvaselitenuoli oikealle 16"/>
            <p:cNvSpPr/>
            <p:nvPr/>
          </p:nvSpPr>
          <p:spPr>
            <a:xfrm>
              <a:off x="5580112" y="2636912"/>
              <a:ext cx="1347611" cy="720080"/>
            </a:xfrm>
            <a:prstGeom prst="rightArrowCallout">
              <a:avLst>
                <a:gd name="adj1" fmla="val 25000"/>
                <a:gd name="adj2" fmla="val 48203"/>
                <a:gd name="adj3" fmla="val 21178"/>
                <a:gd name="adj4" fmla="val 84309"/>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4" name="Tekstiruutu 23"/>
            <p:cNvSpPr txBox="1"/>
            <p:nvPr/>
          </p:nvSpPr>
          <p:spPr>
            <a:xfrm>
              <a:off x="5580112" y="2751311"/>
              <a:ext cx="1234199" cy="461665"/>
            </a:xfrm>
            <a:prstGeom prst="rect">
              <a:avLst/>
            </a:prstGeom>
            <a:noFill/>
          </p:spPr>
          <p:txBody>
            <a:bodyPr>
              <a:spAutoFit/>
            </a:bodyPr>
            <a:lstStyle/>
            <a:p>
              <a:pPr>
                <a:defRPr/>
              </a:pPr>
              <a:r>
                <a:rPr lang="fi-FI" sz="1200" b="1" i="1" dirty="0" err="1">
                  <a:solidFill>
                    <a:schemeClr val="accent2"/>
                  </a:solidFill>
                </a:rPr>
                <a:t>Guidance</a:t>
              </a:r>
              <a:r>
                <a:rPr lang="fi-FI" sz="1200" b="1" i="1" dirty="0">
                  <a:solidFill>
                    <a:schemeClr val="accent2"/>
                  </a:solidFill>
                </a:rPr>
                <a:t> on </a:t>
              </a:r>
            </a:p>
            <a:p>
              <a:pPr>
                <a:defRPr/>
              </a:pPr>
              <a:r>
                <a:rPr lang="fi-FI" sz="1200" b="1" i="1" dirty="0" err="1">
                  <a:solidFill>
                    <a:schemeClr val="accent2"/>
                  </a:solidFill>
                </a:rPr>
                <a:t>future</a:t>
              </a:r>
              <a:r>
                <a:rPr lang="fi-FI" sz="1200" b="1" i="1" dirty="0">
                  <a:solidFill>
                    <a:schemeClr val="accent2"/>
                  </a:solidFill>
                </a:rPr>
                <a:t> </a:t>
              </a:r>
              <a:r>
                <a:rPr lang="fi-FI" sz="1200" b="1" i="1" dirty="0" err="1">
                  <a:solidFill>
                    <a:schemeClr val="accent2"/>
                  </a:solidFill>
                </a:rPr>
                <a:t>plans</a:t>
              </a:r>
              <a:endParaRPr lang="fi-FI" sz="1200" b="1" i="1" dirty="0">
                <a:solidFill>
                  <a:schemeClr val="accent2"/>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fi-FI" altLang="fi-FI" sz="2400" dirty="0" err="1" smtClean="0"/>
              <a:t>Possible</a:t>
            </a:r>
            <a:r>
              <a:rPr lang="fi-FI" altLang="fi-FI" sz="2400" dirty="0" smtClean="0"/>
              <a:t> </a:t>
            </a:r>
            <a:r>
              <a:rPr lang="fi-FI" altLang="fi-FI" sz="2400" dirty="0" err="1" smtClean="0"/>
              <a:t>themes</a:t>
            </a:r>
            <a:r>
              <a:rPr lang="fi-FI" altLang="fi-FI" sz="2400" dirty="0" smtClean="0"/>
              <a:t> for </a:t>
            </a:r>
            <a:r>
              <a:rPr lang="fi-FI" altLang="fi-FI" sz="2400" dirty="0" err="1" smtClean="0"/>
              <a:t>guidance</a:t>
            </a:r>
            <a:r>
              <a:rPr lang="fi-FI" altLang="fi-FI" sz="2400" dirty="0" smtClean="0"/>
              <a:t> </a:t>
            </a:r>
            <a:br>
              <a:rPr lang="fi-FI" altLang="fi-FI" sz="2400" dirty="0" smtClean="0"/>
            </a:br>
            <a:r>
              <a:rPr lang="fi-FI" altLang="fi-FI" sz="2400" dirty="0" err="1" smtClean="0"/>
              <a:t>during</a:t>
            </a:r>
            <a:r>
              <a:rPr lang="fi-FI" altLang="fi-FI" sz="2400" dirty="0" smtClean="0"/>
              <a:t> the </a:t>
            </a:r>
            <a:r>
              <a:rPr lang="fi-FI" altLang="fi-FI" sz="2400" dirty="0" err="1" smtClean="0"/>
              <a:t>identification</a:t>
            </a:r>
            <a:r>
              <a:rPr lang="fi-FI" altLang="fi-FI" sz="2400" dirty="0" smtClean="0"/>
              <a:t> </a:t>
            </a:r>
            <a:r>
              <a:rPr lang="fi-FI" altLang="fi-FI" sz="2400" dirty="0" err="1" smtClean="0"/>
              <a:t>phase</a:t>
            </a:r>
            <a:r>
              <a:rPr lang="fi-FI" altLang="fi-FI" sz="2400" dirty="0" smtClean="0"/>
              <a:t>…</a:t>
            </a:r>
          </a:p>
        </p:txBody>
      </p:sp>
      <p:sp>
        <p:nvSpPr>
          <p:cNvPr id="19459" name="Sisällön paikkamerkki 2"/>
          <p:cNvSpPr>
            <a:spLocks noGrp="1"/>
          </p:cNvSpPr>
          <p:nvPr>
            <p:ph idx="1"/>
          </p:nvPr>
        </p:nvSpPr>
        <p:spPr/>
        <p:txBody>
          <a:bodyPr/>
          <a:lstStyle/>
          <a:p>
            <a:r>
              <a:rPr lang="en-US" altLang="fi-FI" sz="1600" smtClean="0"/>
              <a:t>Examination of the initial status of candidates applying for a </a:t>
            </a:r>
            <a:r>
              <a:rPr lang="fi-FI" altLang="fi-FI" sz="1600" smtClean="0"/>
              <a:t>competence-based qualification?</a:t>
            </a:r>
          </a:p>
          <a:p>
            <a:r>
              <a:rPr lang="en-US" altLang="fi-FI" sz="1600" smtClean="0"/>
              <a:t>Ensuring that the competence-based qualification or module in question is suitable for each applicant and that the applicant is sufficiently familiar with the contents of the qualification?</a:t>
            </a:r>
          </a:p>
          <a:p>
            <a:r>
              <a:rPr lang="en-US" altLang="fi-FI" sz="1600" smtClean="0"/>
              <a:t>Measures in a case where the qualification in question is not suitable for a particular individual?</a:t>
            </a:r>
          </a:p>
          <a:p>
            <a:r>
              <a:rPr lang="en-US" altLang="fi-FI" sz="1600" smtClean="0"/>
              <a:t>Identification of candidates’ previous skills?</a:t>
            </a:r>
          </a:p>
          <a:p>
            <a:r>
              <a:rPr lang="en-US" altLang="fi-FI" sz="1600" smtClean="0"/>
              <a:t>Screening the the candidate’s need for guidance and </a:t>
            </a:r>
            <a:r>
              <a:rPr lang="fi-FI" altLang="fi-FI" sz="1600" smtClean="0"/>
              <a:t>support measures?</a:t>
            </a:r>
          </a:p>
          <a:p>
            <a:r>
              <a:rPr lang="en-US" altLang="fi-FI" sz="1600" smtClean="0"/>
              <a:t>Taking into account of candidates’ special needs related to language and cultural background, if any?</a:t>
            </a:r>
          </a:p>
          <a:p>
            <a:r>
              <a:rPr lang="en-US" altLang="fi-FI" sz="1600" smtClean="0"/>
              <a:t>Taking into account of any other special needs candidates </a:t>
            </a:r>
            <a:r>
              <a:rPr lang="fi-FI" altLang="fi-FI" sz="1600" smtClean="0"/>
              <a:t>may have?</a:t>
            </a:r>
          </a:p>
          <a:p>
            <a:r>
              <a:rPr lang="en-US" altLang="fi-FI" sz="1600" smtClean="0"/>
              <a:t>Conclusions  at the end of the application stage?</a:t>
            </a:r>
          </a:p>
          <a:p>
            <a:r>
              <a:rPr lang="en-US" altLang="fi-FI" sz="1600" smtClean="0"/>
              <a:t>How to document the personalisation of the application?</a:t>
            </a:r>
          </a:p>
          <a:p>
            <a:r>
              <a:rPr lang="en-US" altLang="fi-FI" sz="1600" smtClean="0"/>
              <a:t>…..</a:t>
            </a:r>
            <a:endParaRPr lang="fi-FI" altLang="fi-FI" sz="160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3"/>
          <p:cNvSpPr>
            <a:spLocks noGrp="1"/>
          </p:cNvSpPr>
          <p:nvPr>
            <p:ph type="title"/>
          </p:nvPr>
        </p:nvSpPr>
        <p:spPr/>
        <p:txBody>
          <a:bodyPr/>
          <a:lstStyle/>
          <a:p>
            <a:r>
              <a:rPr lang="fi-FI" altLang="fi-FI" sz="3600" b="1" smtClean="0"/>
              <a:t>Policy implications</a:t>
            </a:r>
          </a:p>
        </p:txBody>
      </p:sp>
      <p:sp>
        <p:nvSpPr>
          <p:cNvPr id="5" name="Sisällön paikkamerkki 4"/>
          <p:cNvSpPr>
            <a:spLocks noGrp="1"/>
          </p:cNvSpPr>
          <p:nvPr>
            <p:ph idx="1"/>
          </p:nvPr>
        </p:nvSpPr>
        <p:spPr>
          <a:xfrm>
            <a:off x="457200" y="1600200"/>
            <a:ext cx="8435280" cy="4525963"/>
          </a:xfrm>
        </p:spPr>
        <p:txBody>
          <a:bodyPr/>
          <a:lstStyle/>
          <a:p>
            <a:pPr marL="0" indent="0">
              <a:buFontTx/>
              <a:buNone/>
              <a:defRPr/>
            </a:pPr>
            <a:r>
              <a:rPr lang="en-US" sz="2400" b="1" dirty="0" smtClean="0"/>
              <a:t>Design of the validation process – Development of CMS</a:t>
            </a:r>
          </a:p>
          <a:p>
            <a:pPr lvl="1">
              <a:buFont typeface="Arial" charset="0"/>
              <a:buChar char="•"/>
              <a:defRPr/>
            </a:pPr>
            <a:r>
              <a:rPr lang="en-US" sz="2000" dirty="0" smtClean="0"/>
              <a:t>”Curriculum is a tool rather than a rule”</a:t>
            </a:r>
          </a:p>
          <a:p>
            <a:pPr marL="0" indent="0">
              <a:buFontTx/>
              <a:buNone/>
              <a:defRPr/>
            </a:pPr>
            <a:r>
              <a:rPr lang="en-US" sz="2400" b="1" dirty="0" smtClean="0"/>
              <a:t>Training of teachers/staff involved in the validation </a:t>
            </a:r>
          </a:p>
          <a:p>
            <a:pPr lvl="1">
              <a:buFont typeface="Arial" charset="0"/>
              <a:buChar char="•"/>
              <a:defRPr/>
            </a:pPr>
            <a:r>
              <a:rPr lang="en-US" sz="2000" dirty="0" smtClean="0"/>
              <a:t>Competences to support individual learning paths and CMS </a:t>
            </a:r>
          </a:p>
          <a:p>
            <a:pPr marL="0" indent="0">
              <a:buFontTx/>
              <a:buNone/>
              <a:defRPr/>
            </a:pPr>
            <a:r>
              <a:rPr lang="en-US" sz="2400" b="1" dirty="0" smtClean="0"/>
              <a:t>Training of career practitioners </a:t>
            </a:r>
          </a:p>
          <a:p>
            <a:pPr lvl="1">
              <a:buFont typeface="Arial" charset="0"/>
              <a:buChar char="•"/>
              <a:defRPr/>
            </a:pPr>
            <a:r>
              <a:rPr lang="en-US" sz="2000" dirty="0" smtClean="0"/>
              <a:t>Competences both for service delivery and service design</a:t>
            </a:r>
          </a:p>
          <a:p>
            <a:pPr marL="0" indent="0">
              <a:buFontTx/>
              <a:buNone/>
              <a:defRPr/>
            </a:pPr>
            <a:r>
              <a:rPr lang="en-US" sz="2400" b="1" dirty="0" smtClean="0"/>
              <a:t>Training of educational leaders and managers </a:t>
            </a:r>
          </a:p>
          <a:p>
            <a:pPr lvl="1">
              <a:buFont typeface="Arial" charset="0"/>
              <a:buChar char="•"/>
              <a:defRPr/>
            </a:pPr>
            <a:r>
              <a:rPr lang="en-US" sz="2000" dirty="0" smtClean="0"/>
              <a:t>Leadership for networks </a:t>
            </a:r>
          </a:p>
          <a:p>
            <a:pPr marL="0" indent="0">
              <a:buFontTx/>
              <a:buNone/>
              <a:defRPr/>
            </a:pPr>
            <a:r>
              <a:rPr lang="en-US" sz="2400" b="1" dirty="0" smtClean="0"/>
              <a:t>More differentiated delivery channels</a:t>
            </a:r>
          </a:p>
          <a:p>
            <a:pPr lvl="1">
              <a:buFont typeface="Arial" charset="0"/>
              <a:buChar char="•"/>
              <a:defRPr/>
            </a:pPr>
            <a:r>
              <a:rPr lang="en-US" sz="2000" dirty="0" smtClean="0"/>
              <a:t>Integrative role of Information and Communication Technology (ICT)</a:t>
            </a:r>
          </a:p>
          <a:p>
            <a:pPr>
              <a:defRPr/>
            </a:pPr>
            <a:endParaRPr lang="fi-FI" sz="2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tsikko 1"/>
          <p:cNvSpPr>
            <a:spLocks noGrp="1"/>
          </p:cNvSpPr>
          <p:nvPr>
            <p:ph type="title"/>
          </p:nvPr>
        </p:nvSpPr>
        <p:spPr/>
        <p:txBody>
          <a:bodyPr/>
          <a:lstStyle/>
          <a:p>
            <a:r>
              <a:rPr lang="fi-FI" altLang="fi-FI" sz="3600" b="1" smtClean="0"/>
              <a:t>Themes for discussions</a:t>
            </a:r>
          </a:p>
        </p:txBody>
      </p:sp>
      <p:sp>
        <p:nvSpPr>
          <p:cNvPr id="3075" name="Sisällön paikkamerkki 2"/>
          <p:cNvSpPr>
            <a:spLocks noGrp="1"/>
          </p:cNvSpPr>
          <p:nvPr>
            <p:ph idx="1"/>
          </p:nvPr>
        </p:nvSpPr>
        <p:spPr/>
        <p:txBody>
          <a:bodyPr/>
          <a:lstStyle/>
          <a:p>
            <a:r>
              <a:rPr lang="fi-FI" altLang="fi-FI" sz="2800" dirty="0" err="1" smtClean="0"/>
              <a:t>Career</a:t>
            </a:r>
            <a:r>
              <a:rPr lang="fi-FI" altLang="fi-FI" sz="2800" dirty="0" smtClean="0"/>
              <a:t>?</a:t>
            </a:r>
          </a:p>
          <a:p>
            <a:r>
              <a:rPr lang="fi-FI" altLang="fi-FI" sz="2800" dirty="0" err="1" smtClean="0"/>
              <a:t>Widening</a:t>
            </a:r>
            <a:r>
              <a:rPr lang="fi-FI" altLang="fi-FI" sz="2800" dirty="0" smtClean="0"/>
              <a:t> </a:t>
            </a:r>
            <a:r>
              <a:rPr lang="fi-FI" altLang="fi-FI" sz="2800" dirty="0" err="1" smtClean="0"/>
              <a:t>paradigm</a:t>
            </a:r>
            <a:r>
              <a:rPr lang="fi-FI" altLang="fi-FI" sz="2800" dirty="0" smtClean="0"/>
              <a:t> of </a:t>
            </a:r>
            <a:r>
              <a:rPr lang="fi-FI" altLang="fi-FI" sz="2800" dirty="0" err="1" smtClean="0"/>
              <a:t>Lifelong</a:t>
            </a:r>
            <a:r>
              <a:rPr lang="fi-FI" altLang="fi-FI" sz="2800" dirty="0" smtClean="0"/>
              <a:t> </a:t>
            </a:r>
            <a:r>
              <a:rPr lang="fi-FI" altLang="fi-FI" sz="2800" dirty="0" err="1" smtClean="0"/>
              <a:t>Guidance</a:t>
            </a:r>
            <a:endParaRPr lang="fi-FI" altLang="fi-FI" sz="2800" dirty="0" smtClean="0"/>
          </a:p>
          <a:p>
            <a:r>
              <a:rPr lang="fi-FI" altLang="fi-FI" sz="2800" dirty="0" err="1" smtClean="0"/>
              <a:t>Options</a:t>
            </a:r>
            <a:r>
              <a:rPr lang="fi-FI" altLang="fi-FI" sz="2800" dirty="0" smtClean="0"/>
              <a:t> to </a:t>
            </a:r>
            <a:r>
              <a:rPr lang="fi-FI" altLang="fi-FI" sz="2800" dirty="0" err="1" smtClean="0"/>
              <a:t>integrate</a:t>
            </a:r>
            <a:r>
              <a:rPr lang="fi-FI" altLang="fi-FI" sz="2800" dirty="0" smtClean="0"/>
              <a:t> </a:t>
            </a:r>
            <a:r>
              <a:rPr lang="fi-FI" altLang="fi-FI" sz="2800" dirty="0" err="1" smtClean="0"/>
              <a:t>Lifelong</a:t>
            </a:r>
            <a:r>
              <a:rPr lang="fi-FI" altLang="fi-FI" sz="2800" dirty="0" smtClean="0"/>
              <a:t> </a:t>
            </a:r>
            <a:r>
              <a:rPr lang="fi-FI" altLang="fi-FI" sz="2800" dirty="0" err="1" smtClean="0"/>
              <a:t>Guidance</a:t>
            </a:r>
            <a:r>
              <a:rPr lang="fi-FI" altLang="fi-FI" sz="2800" dirty="0" smtClean="0"/>
              <a:t> in </a:t>
            </a:r>
            <a:r>
              <a:rPr lang="fi-FI" altLang="fi-FI" sz="2800" dirty="0" err="1" smtClean="0"/>
              <a:t>Validation</a:t>
            </a:r>
            <a:r>
              <a:rPr lang="fi-FI" altLang="fi-FI" sz="2800" dirty="0" smtClean="0"/>
              <a:t> </a:t>
            </a:r>
            <a:r>
              <a:rPr lang="fi-FI" altLang="fi-FI" sz="2800" dirty="0" err="1" smtClean="0"/>
              <a:t>processes</a:t>
            </a:r>
            <a:endParaRPr lang="fi-FI" altLang="fi-FI" sz="2800" dirty="0" smtClean="0"/>
          </a:p>
          <a:p>
            <a:r>
              <a:rPr lang="fi-FI" altLang="fi-FI" sz="2800" dirty="0" err="1" smtClean="0"/>
              <a:t>Conclusions</a:t>
            </a:r>
            <a:r>
              <a:rPr lang="fi-FI" altLang="fi-FI" sz="2800" dirty="0" smtClean="0"/>
              <a:t> &amp; </a:t>
            </a:r>
            <a:r>
              <a:rPr lang="fi-FI" altLang="fi-FI" sz="2800" dirty="0" err="1" smtClean="0"/>
              <a:t>Reflections</a:t>
            </a:r>
            <a:endParaRPr lang="fi-FI" altLang="fi-FI" sz="2800" dirty="0" smtClean="0"/>
          </a:p>
          <a:p>
            <a:r>
              <a:rPr lang="fi-FI" altLang="fi-FI" sz="2800" dirty="0" smtClean="0"/>
              <a:t>…</a:t>
            </a:r>
          </a:p>
          <a:p>
            <a:r>
              <a:rPr lang="fi-FI" altLang="fi-FI" sz="2800" dirty="0" err="1" smtClean="0"/>
              <a:t>More</a:t>
            </a:r>
            <a:r>
              <a:rPr lang="fi-FI" altLang="fi-FI" sz="2800" dirty="0" smtClean="0"/>
              <a:t> </a:t>
            </a:r>
            <a:r>
              <a:rPr lang="fi-FI" altLang="fi-FI" sz="2800" dirty="0" err="1" smtClean="0"/>
              <a:t>information</a:t>
            </a:r>
            <a:r>
              <a:rPr lang="fi-FI" altLang="fi-FI" sz="2800" dirty="0" smtClean="0"/>
              <a:t> </a:t>
            </a:r>
            <a:r>
              <a:rPr lang="fi-FI" altLang="fi-FI" sz="2800" dirty="0" err="1" smtClean="0"/>
              <a:t>about</a:t>
            </a:r>
            <a:r>
              <a:rPr lang="fi-FI" altLang="fi-FI" sz="2800" dirty="0" smtClean="0"/>
              <a:t> </a:t>
            </a:r>
            <a:r>
              <a:rPr lang="fi-FI" altLang="fi-FI" sz="2800" dirty="0" err="1" smtClean="0"/>
              <a:t>structured</a:t>
            </a:r>
            <a:r>
              <a:rPr lang="fi-FI" altLang="fi-FI" sz="2800" dirty="0" smtClean="0"/>
              <a:t> </a:t>
            </a:r>
            <a:r>
              <a:rPr lang="fi-FI" altLang="fi-FI" sz="2800" dirty="0" err="1" smtClean="0"/>
              <a:t>European</a:t>
            </a:r>
            <a:r>
              <a:rPr lang="fi-FI" altLang="fi-FI" sz="2800" dirty="0" smtClean="0"/>
              <a:t> </a:t>
            </a:r>
            <a:r>
              <a:rPr lang="fi-FI" altLang="fi-FI" sz="2800" dirty="0" err="1" smtClean="0"/>
              <a:t>co-operation</a:t>
            </a:r>
            <a:r>
              <a:rPr lang="fi-FI" altLang="fi-FI" sz="2800" dirty="0" smtClean="0"/>
              <a:t> on LLG </a:t>
            </a:r>
            <a:r>
              <a:rPr lang="fi-FI" altLang="fi-FI" sz="2800" dirty="0" err="1" smtClean="0"/>
              <a:t>policy</a:t>
            </a:r>
            <a:r>
              <a:rPr lang="fi-FI" altLang="fi-FI" sz="2800" dirty="0" smtClean="0"/>
              <a:t> </a:t>
            </a:r>
            <a:r>
              <a:rPr lang="fi-FI" altLang="fi-FI" sz="2800" dirty="0" err="1" smtClean="0"/>
              <a:t>development</a:t>
            </a:r>
            <a:r>
              <a:rPr lang="fi-FI" altLang="fi-FI" sz="2800" dirty="0" smtClean="0"/>
              <a:t>: </a:t>
            </a:r>
          </a:p>
          <a:p>
            <a:pPr lvl="1"/>
            <a:r>
              <a:rPr lang="fi-FI" altLang="fi-FI" sz="2400" dirty="0" smtClean="0">
                <a:hlinkClick r:id="rId2"/>
              </a:rPr>
              <a:t>http://elgpn.eu</a:t>
            </a:r>
            <a:endParaRPr lang="fi-FI" altLang="fi-FI" sz="2400" dirty="0" smtClean="0"/>
          </a:p>
          <a:p>
            <a:pPr lvl="1"/>
            <a:endParaRPr lang="fi-FI" altLang="fi-FI" sz="2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Ellipsi 77"/>
          <p:cNvSpPr/>
          <p:nvPr/>
        </p:nvSpPr>
        <p:spPr>
          <a:xfrm>
            <a:off x="684213" y="765175"/>
            <a:ext cx="6624637" cy="540067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3600" dirty="0">
                <a:solidFill>
                  <a:schemeClr val="bg1"/>
                </a:solidFill>
              </a:rPr>
              <a:t>LLG </a:t>
            </a:r>
            <a:r>
              <a:rPr lang="fi-FI" sz="3600" dirty="0" err="1">
                <a:solidFill>
                  <a:schemeClr val="bg1"/>
                </a:solidFill>
              </a:rPr>
              <a:t>policy</a:t>
            </a:r>
            <a:r>
              <a:rPr lang="fi-FI" sz="3600" dirty="0">
                <a:solidFill>
                  <a:schemeClr val="bg1"/>
                </a:solidFill>
              </a:rPr>
              <a:t> </a:t>
            </a:r>
            <a:r>
              <a:rPr lang="fi-FI" sz="3600" dirty="0" err="1">
                <a:solidFill>
                  <a:schemeClr val="bg1"/>
                </a:solidFill>
              </a:rPr>
              <a:t>development</a:t>
            </a:r>
            <a:r>
              <a:rPr lang="fi-FI" sz="3600" dirty="0">
                <a:solidFill>
                  <a:schemeClr val="bg1"/>
                </a:solidFill>
              </a:rPr>
              <a:t> and </a:t>
            </a:r>
            <a:r>
              <a:rPr lang="fi-FI" sz="3600" dirty="0" err="1">
                <a:solidFill>
                  <a:schemeClr val="bg1"/>
                </a:solidFill>
              </a:rPr>
              <a:t>service</a:t>
            </a:r>
            <a:r>
              <a:rPr lang="fi-FI" sz="3600" dirty="0">
                <a:solidFill>
                  <a:schemeClr val="bg1"/>
                </a:solidFill>
              </a:rPr>
              <a:t> provision  </a:t>
            </a:r>
            <a:r>
              <a:rPr lang="fi-FI" sz="3600" dirty="0" err="1">
                <a:solidFill>
                  <a:schemeClr val="bg1"/>
                </a:solidFill>
              </a:rPr>
              <a:t>are</a:t>
            </a:r>
            <a:r>
              <a:rPr lang="fi-FI" sz="3600" dirty="0">
                <a:solidFill>
                  <a:schemeClr val="bg1"/>
                </a:solidFill>
              </a:rPr>
              <a:t> </a:t>
            </a:r>
            <a:r>
              <a:rPr lang="fi-FI" sz="3600" dirty="0" err="1">
                <a:solidFill>
                  <a:schemeClr val="bg1"/>
                </a:solidFill>
              </a:rPr>
              <a:t>filtered</a:t>
            </a:r>
            <a:r>
              <a:rPr lang="fi-FI" sz="3600" dirty="0">
                <a:solidFill>
                  <a:schemeClr val="bg1"/>
                </a:solidFill>
              </a:rPr>
              <a:t> </a:t>
            </a:r>
            <a:r>
              <a:rPr lang="fi-FI" sz="3600" dirty="0" err="1">
                <a:solidFill>
                  <a:schemeClr val="bg1"/>
                </a:solidFill>
              </a:rPr>
              <a:t>through</a:t>
            </a:r>
            <a:r>
              <a:rPr lang="fi-FI" sz="3600" dirty="0">
                <a:solidFill>
                  <a:schemeClr val="bg1"/>
                </a:solidFill>
              </a:rPr>
              <a:t> culture, </a:t>
            </a:r>
            <a:r>
              <a:rPr lang="fi-FI" sz="3600" dirty="0" err="1">
                <a:solidFill>
                  <a:schemeClr val="bg1"/>
                </a:solidFill>
              </a:rPr>
              <a:t>economic</a:t>
            </a:r>
            <a:r>
              <a:rPr lang="fi-FI" sz="3600" dirty="0">
                <a:solidFill>
                  <a:schemeClr val="bg1"/>
                </a:solidFill>
              </a:rPr>
              <a:t> and </a:t>
            </a:r>
            <a:r>
              <a:rPr lang="fi-FI" sz="3600" dirty="0" err="1">
                <a:solidFill>
                  <a:schemeClr val="bg1"/>
                </a:solidFill>
              </a:rPr>
              <a:t>political</a:t>
            </a:r>
            <a:r>
              <a:rPr lang="fi-FI" sz="3600" dirty="0">
                <a:solidFill>
                  <a:schemeClr val="bg1"/>
                </a:solidFill>
              </a:rPr>
              <a:t> </a:t>
            </a:r>
            <a:r>
              <a:rPr lang="fi-FI" sz="3600" dirty="0" err="1">
                <a:solidFill>
                  <a:schemeClr val="bg1"/>
                </a:solidFill>
              </a:rPr>
              <a:t>conditions</a:t>
            </a:r>
            <a:r>
              <a:rPr lang="fi-FI" sz="3600" dirty="0">
                <a:solidFill>
                  <a:schemeClr val="bg1"/>
                </a:solidFill>
              </a:rPr>
              <a:t> in </a:t>
            </a:r>
            <a:r>
              <a:rPr lang="fi-FI" sz="3600" dirty="0" err="1">
                <a:solidFill>
                  <a:schemeClr val="bg1"/>
                </a:solidFill>
              </a:rPr>
              <a:t>each</a:t>
            </a:r>
            <a:r>
              <a:rPr lang="fi-FI" sz="3600" dirty="0">
                <a:solidFill>
                  <a:schemeClr val="bg1"/>
                </a:solidFill>
              </a:rPr>
              <a:t> country….</a:t>
            </a:r>
          </a:p>
        </p:txBody>
      </p:sp>
      <p:sp>
        <p:nvSpPr>
          <p:cNvPr id="79" name="Ellipsi 78"/>
          <p:cNvSpPr/>
          <p:nvPr/>
        </p:nvSpPr>
        <p:spPr>
          <a:xfrm>
            <a:off x="1403350" y="736600"/>
            <a:ext cx="6624638" cy="5400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3600" dirty="0">
                <a:solidFill>
                  <a:srgbClr val="0070C0"/>
                </a:solidFill>
              </a:rPr>
              <a:t>LLG </a:t>
            </a:r>
            <a:r>
              <a:rPr lang="fi-FI" sz="3600" dirty="0" err="1">
                <a:solidFill>
                  <a:srgbClr val="0070C0"/>
                </a:solidFill>
              </a:rPr>
              <a:t>policy</a:t>
            </a:r>
            <a:r>
              <a:rPr lang="fi-FI" sz="3600" dirty="0">
                <a:solidFill>
                  <a:srgbClr val="0070C0"/>
                </a:solidFill>
              </a:rPr>
              <a:t> </a:t>
            </a:r>
            <a:r>
              <a:rPr lang="fi-FI" sz="3600" dirty="0" err="1">
                <a:solidFill>
                  <a:srgbClr val="0070C0"/>
                </a:solidFill>
              </a:rPr>
              <a:t>development</a:t>
            </a:r>
            <a:r>
              <a:rPr lang="fi-FI" sz="3600" dirty="0">
                <a:solidFill>
                  <a:srgbClr val="0070C0"/>
                </a:solidFill>
              </a:rPr>
              <a:t> and </a:t>
            </a:r>
            <a:r>
              <a:rPr lang="fi-FI" sz="3600" dirty="0" err="1">
                <a:solidFill>
                  <a:srgbClr val="0070C0"/>
                </a:solidFill>
              </a:rPr>
              <a:t>service</a:t>
            </a:r>
            <a:r>
              <a:rPr lang="fi-FI" sz="3600" dirty="0">
                <a:solidFill>
                  <a:srgbClr val="0070C0"/>
                </a:solidFill>
              </a:rPr>
              <a:t> provision  </a:t>
            </a:r>
            <a:r>
              <a:rPr lang="fi-FI" sz="3600" dirty="0" err="1">
                <a:solidFill>
                  <a:srgbClr val="0070C0"/>
                </a:solidFill>
              </a:rPr>
              <a:t>are</a:t>
            </a:r>
            <a:r>
              <a:rPr lang="fi-FI" sz="3600" dirty="0">
                <a:solidFill>
                  <a:srgbClr val="0070C0"/>
                </a:solidFill>
              </a:rPr>
              <a:t> </a:t>
            </a:r>
            <a:r>
              <a:rPr lang="fi-FI" sz="3600" dirty="0" err="1">
                <a:solidFill>
                  <a:srgbClr val="0070C0"/>
                </a:solidFill>
              </a:rPr>
              <a:t>filtered</a:t>
            </a:r>
            <a:r>
              <a:rPr lang="fi-FI" sz="3600" dirty="0">
                <a:solidFill>
                  <a:srgbClr val="0070C0"/>
                </a:solidFill>
              </a:rPr>
              <a:t> </a:t>
            </a:r>
            <a:r>
              <a:rPr lang="fi-FI" sz="3600" dirty="0" err="1">
                <a:solidFill>
                  <a:srgbClr val="0070C0"/>
                </a:solidFill>
              </a:rPr>
              <a:t>through</a:t>
            </a:r>
            <a:r>
              <a:rPr lang="fi-FI" sz="3600" dirty="0">
                <a:solidFill>
                  <a:srgbClr val="0070C0"/>
                </a:solidFill>
              </a:rPr>
              <a:t> culture, </a:t>
            </a:r>
            <a:r>
              <a:rPr lang="fi-FI" sz="3600" dirty="0" err="1">
                <a:solidFill>
                  <a:srgbClr val="0070C0"/>
                </a:solidFill>
              </a:rPr>
              <a:t>economic</a:t>
            </a:r>
            <a:r>
              <a:rPr lang="fi-FI" sz="3600" dirty="0">
                <a:solidFill>
                  <a:srgbClr val="0070C0"/>
                </a:solidFill>
              </a:rPr>
              <a:t> and </a:t>
            </a:r>
            <a:r>
              <a:rPr lang="fi-FI" sz="3600" dirty="0" err="1">
                <a:solidFill>
                  <a:srgbClr val="0070C0"/>
                </a:solidFill>
              </a:rPr>
              <a:t>political</a:t>
            </a:r>
            <a:r>
              <a:rPr lang="fi-FI" sz="3600" dirty="0">
                <a:solidFill>
                  <a:srgbClr val="0070C0"/>
                </a:solidFill>
              </a:rPr>
              <a:t> </a:t>
            </a:r>
            <a:r>
              <a:rPr lang="fi-FI" sz="3600" dirty="0" err="1">
                <a:solidFill>
                  <a:srgbClr val="0070C0"/>
                </a:solidFill>
              </a:rPr>
              <a:t>situations</a:t>
            </a:r>
            <a:r>
              <a:rPr lang="fi-FI" sz="3600" dirty="0">
                <a:solidFill>
                  <a:srgbClr val="0070C0"/>
                </a:solidFill>
              </a:rPr>
              <a:t> in </a:t>
            </a:r>
            <a:r>
              <a:rPr lang="fi-FI" sz="3600" dirty="0" err="1">
                <a:solidFill>
                  <a:srgbClr val="0070C0"/>
                </a:solidFill>
              </a:rPr>
              <a:t>each</a:t>
            </a:r>
            <a:r>
              <a:rPr lang="fi-FI" sz="3600" dirty="0">
                <a:solidFill>
                  <a:srgbClr val="0070C0"/>
                </a:solidFill>
              </a:rPr>
              <a:t> country….</a:t>
            </a:r>
          </a:p>
        </p:txBody>
      </p:sp>
      <p:sp>
        <p:nvSpPr>
          <p:cNvPr id="80" name="Ellipsi 79"/>
          <p:cNvSpPr/>
          <p:nvPr/>
        </p:nvSpPr>
        <p:spPr>
          <a:xfrm>
            <a:off x="2124075" y="715963"/>
            <a:ext cx="6624638" cy="5400675"/>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3600" dirty="0">
                <a:solidFill>
                  <a:schemeClr val="tx1"/>
                </a:solidFill>
              </a:rPr>
              <a:t>LLG </a:t>
            </a:r>
            <a:r>
              <a:rPr lang="fi-FI" sz="3600" dirty="0" err="1">
                <a:solidFill>
                  <a:schemeClr val="tx1"/>
                </a:solidFill>
              </a:rPr>
              <a:t>policy</a:t>
            </a:r>
            <a:r>
              <a:rPr lang="fi-FI" sz="3600" dirty="0">
                <a:solidFill>
                  <a:schemeClr val="tx1"/>
                </a:solidFill>
              </a:rPr>
              <a:t> </a:t>
            </a:r>
            <a:r>
              <a:rPr lang="fi-FI" sz="3600" dirty="0" err="1">
                <a:solidFill>
                  <a:schemeClr val="tx1"/>
                </a:solidFill>
              </a:rPr>
              <a:t>development</a:t>
            </a:r>
            <a:r>
              <a:rPr lang="fi-FI" sz="3600" dirty="0">
                <a:solidFill>
                  <a:schemeClr val="tx1"/>
                </a:solidFill>
              </a:rPr>
              <a:t> and </a:t>
            </a:r>
            <a:r>
              <a:rPr lang="fi-FI" sz="3600" dirty="0" err="1">
                <a:solidFill>
                  <a:schemeClr val="tx1"/>
                </a:solidFill>
              </a:rPr>
              <a:t>service</a:t>
            </a:r>
            <a:r>
              <a:rPr lang="fi-FI" sz="3600" dirty="0">
                <a:solidFill>
                  <a:schemeClr val="tx1"/>
                </a:solidFill>
              </a:rPr>
              <a:t> provision  </a:t>
            </a:r>
            <a:r>
              <a:rPr lang="fi-FI" sz="3600" dirty="0" err="1">
                <a:solidFill>
                  <a:schemeClr val="tx1"/>
                </a:solidFill>
              </a:rPr>
              <a:t>are</a:t>
            </a:r>
            <a:r>
              <a:rPr lang="fi-FI" sz="3600" dirty="0">
                <a:solidFill>
                  <a:schemeClr val="tx1"/>
                </a:solidFill>
              </a:rPr>
              <a:t> </a:t>
            </a:r>
            <a:r>
              <a:rPr lang="fi-FI" sz="3600" dirty="0" err="1">
                <a:solidFill>
                  <a:schemeClr val="tx1"/>
                </a:solidFill>
              </a:rPr>
              <a:t>filtered</a:t>
            </a:r>
            <a:r>
              <a:rPr lang="fi-FI" sz="3600" dirty="0">
                <a:solidFill>
                  <a:schemeClr val="tx1"/>
                </a:solidFill>
              </a:rPr>
              <a:t> </a:t>
            </a:r>
            <a:r>
              <a:rPr lang="fi-FI" sz="3600" dirty="0" err="1">
                <a:solidFill>
                  <a:schemeClr val="tx1"/>
                </a:solidFill>
              </a:rPr>
              <a:t>through</a:t>
            </a:r>
            <a:r>
              <a:rPr lang="fi-FI" sz="3600" dirty="0">
                <a:solidFill>
                  <a:schemeClr val="tx1"/>
                </a:solidFill>
              </a:rPr>
              <a:t> culture, </a:t>
            </a:r>
            <a:r>
              <a:rPr lang="fi-FI" sz="3600" dirty="0" err="1">
                <a:solidFill>
                  <a:schemeClr val="tx1"/>
                </a:solidFill>
              </a:rPr>
              <a:t>economic</a:t>
            </a:r>
            <a:r>
              <a:rPr lang="fi-FI" sz="3600" dirty="0">
                <a:solidFill>
                  <a:schemeClr val="tx1"/>
                </a:solidFill>
              </a:rPr>
              <a:t> and </a:t>
            </a:r>
            <a:r>
              <a:rPr lang="fi-FI" sz="3600" dirty="0" err="1">
                <a:solidFill>
                  <a:schemeClr val="tx1"/>
                </a:solidFill>
              </a:rPr>
              <a:t>political</a:t>
            </a:r>
            <a:r>
              <a:rPr lang="fi-FI" sz="3600" dirty="0">
                <a:solidFill>
                  <a:schemeClr val="tx1"/>
                </a:solidFill>
              </a:rPr>
              <a:t> </a:t>
            </a:r>
            <a:r>
              <a:rPr lang="fi-FI" sz="3600" dirty="0" err="1">
                <a:solidFill>
                  <a:schemeClr val="tx1"/>
                </a:solidFill>
              </a:rPr>
              <a:t>conditions</a:t>
            </a:r>
            <a:r>
              <a:rPr lang="fi-FI" sz="3600" dirty="0">
                <a:solidFill>
                  <a:schemeClr val="tx1"/>
                </a:solidFill>
              </a:rPr>
              <a:t> in </a:t>
            </a:r>
            <a:r>
              <a:rPr lang="fi-FI" sz="3600" dirty="0" err="1">
                <a:solidFill>
                  <a:schemeClr val="tx1"/>
                </a:solidFill>
              </a:rPr>
              <a:t>each</a:t>
            </a:r>
            <a:r>
              <a:rPr lang="fi-FI" sz="3600" dirty="0">
                <a:solidFill>
                  <a:schemeClr val="tx1"/>
                </a:solidFill>
              </a:rPr>
              <a:t> country….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llipsi 76"/>
          <p:cNvSpPr/>
          <p:nvPr/>
        </p:nvSpPr>
        <p:spPr>
          <a:xfrm>
            <a:off x="468313" y="777875"/>
            <a:ext cx="8135937" cy="149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3600" dirty="0" smtClean="0">
                <a:solidFill>
                  <a:schemeClr val="tx1"/>
                </a:solidFill>
              </a:rPr>
              <a:t>LLG </a:t>
            </a:r>
            <a:r>
              <a:rPr lang="fi-FI" sz="3600" dirty="0" err="1" smtClean="0">
                <a:solidFill>
                  <a:schemeClr val="tx1"/>
                </a:solidFill>
              </a:rPr>
              <a:t>Policy</a:t>
            </a:r>
            <a:r>
              <a:rPr lang="fi-FI" sz="3600" dirty="0" smtClean="0">
                <a:solidFill>
                  <a:schemeClr val="tx1"/>
                </a:solidFill>
              </a:rPr>
              <a:t> </a:t>
            </a:r>
            <a:r>
              <a:rPr lang="fi-FI" sz="3600" dirty="0" err="1" smtClean="0">
                <a:solidFill>
                  <a:schemeClr val="tx1"/>
                </a:solidFill>
              </a:rPr>
              <a:t>Development</a:t>
            </a:r>
            <a:endParaRPr lang="fi-FI" sz="3600" dirty="0" smtClean="0">
              <a:solidFill>
                <a:schemeClr val="tx1"/>
              </a:solidFill>
            </a:endParaRPr>
          </a:p>
          <a:p>
            <a:pPr algn="ctr">
              <a:defRPr/>
            </a:pPr>
            <a:r>
              <a:rPr lang="fi-FI" dirty="0" smtClean="0">
                <a:solidFill>
                  <a:schemeClr val="tx1"/>
                </a:solidFill>
              </a:rPr>
              <a:t>OR: LLG as an </a:t>
            </a:r>
            <a:r>
              <a:rPr lang="fi-FI" dirty="0" err="1" smtClean="0">
                <a:solidFill>
                  <a:schemeClr val="tx1"/>
                </a:solidFill>
              </a:rPr>
              <a:t>element</a:t>
            </a:r>
            <a:r>
              <a:rPr lang="fi-FI" dirty="0" smtClean="0">
                <a:solidFill>
                  <a:schemeClr val="tx1"/>
                </a:solidFill>
              </a:rPr>
              <a:t> in </a:t>
            </a:r>
            <a:r>
              <a:rPr lang="fi-FI" dirty="0" err="1" smtClean="0">
                <a:solidFill>
                  <a:schemeClr val="tx1"/>
                </a:solidFill>
              </a:rPr>
              <a:t>different</a:t>
            </a:r>
            <a:r>
              <a:rPr lang="fi-FI" dirty="0" smtClean="0">
                <a:solidFill>
                  <a:schemeClr val="tx1"/>
                </a:solidFill>
              </a:rPr>
              <a:t> </a:t>
            </a:r>
            <a:r>
              <a:rPr lang="fi-FI" dirty="0" err="1" smtClean="0">
                <a:solidFill>
                  <a:schemeClr val="tx1"/>
                </a:solidFill>
              </a:rPr>
              <a:t>policy</a:t>
            </a:r>
            <a:r>
              <a:rPr lang="fi-FI" dirty="0" smtClean="0">
                <a:solidFill>
                  <a:schemeClr val="tx1"/>
                </a:solidFill>
              </a:rPr>
              <a:t> </a:t>
            </a:r>
            <a:r>
              <a:rPr lang="fi-FI" dirty="0" err="1" smtClean="0">
                <a:solidFill>
                  <a:schemeClr val="tx1"/>
                </a:solidFill>
              </a:rPr>
              <a:t>fields</a:t>
            </a:r>
            <a:endParaRPr lang="fi-FI" dirty="0">
              <a:solidFill>
                <a:schemeClr val="tx1"/>
              </a:solidFill>
            </a:endParaRPr>
          </a:p>
        </p:txBody>
      </p:sp>
      <p:sp>
        <p:nvSpPr>
          <p:cNvPr id="78" name="Ellipsi 77"/>
          <p:cNvSpPr/>
          <p:nvPr/>
        </p:nvSpPr>
        <p:spPr>
          <a:xfrm>
            <a:off x="468313" y="2565400"/>
            <a:ext cx="8135937" cy="157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3200" dirty="0" err="1">
                <a:solidFill>
                  <a:schemeClr val="tx1"/>
                </a:solidFill>
              </a:rPr>
              <a:t>Organisations</a:t>
            </a:r>
            <a:r>
              <a:rPr lang="fi-FI" sz="3200" dirty="0">
                <a:solidFill>
                  <a:schemeClr val="tx1"/>
                </a:solidFill>
              </a:rPr>
              <a:t> in </a:t>
            </a:r>
            <a:r>
              <a:rPr lang="fi-FI" sz="3200" dirty="0" err="1">
                <a:solidFill>
                  <a:schemeClr val="tx1"/>
                </a:solidFill>
              </a:rPr>
              <a:t>charge</a:t>
            </a:r>
            <a:r>
              <a:rPr lang="fi-FI" sz="3200" dirty="0">
                <a:solidFill>
                  <a:schemeClr val="tx1"/>
                </a:solidFill>
              </a:rPr>
              <a:t> of </a:t>
            </a:r>
            <a:r>
              <a:rPr lang="fi-FI" sz="3200" dirty="0" err="1">
                <a:solidFill>
                  <a:schemeClr val="tx1"/>
                </a:solidFill>
              </a:rPr>
              <a:t>guidance</a:t>
            </a:r>
            <a:r>
              <a:rPr lang="fi-FI" sz="3200" dirty="0">
                <a:solidFill>
                  <a:schemeClr val="tx1"/>
                </a:solidFill>
              </a:rPr>
              <a:t> </a:t>
            </a:r>
            <a:r>
              <a:rPr lang="fi-FI" sz="3200" dirty="0" err="1">
                <a:solidFill>
                  <a:schemeClr val="tx1"/>
                </a:solidFill>
              </a:rPr>
              <a:t>service</a:t>
            </a:r>
            <a:r>
              <a:rPr lang="fi-FI" sz="3200" dirty="0">
                <a:solidFill>
                  <a:schemeClr val="tx1"/>
                </a:solidFill>
              </a:rPr>
              <a:t> </a:t>
            </a:r>
            <a:r>
              <a:rPr lang="fi-FI" sz="3200" dirty="0" err="1" smtClean="0">
                <a:solidFill>
                  <a:schemeClr val="tx1"/>
                </a:solidFill>
              </a:rPr>
              <a:t>delivery</a:t>
            </a:r>
            <a:endParaRPr lang="fi-FI" sz="3200" dirty="0" smtClean="0">
              <a:solidFill>
                <a:schemeClr val="tx1"/>
              </a:solidFill>
            </a:endParaRPr>
          </a:p>
          <a:p>
            <a:pPr algn="ctr">
              <a:defRPr/>
            </a:pPr>
            <a:r>
              <a:rPr lang="fi-FI" dirty="0" err="1" smtClean="0">
                <a:solidFill>
                  <a:schemeClr val="tx1"/>
                </a:solidFill>
              </a:rPr>
              <a:t>Multi-administrative</a:t>
            </a:r>
            <a:r>
              <a:rPr lang="fi-FI" dirty="0" smtClean="0">
                <a:solidFill>
                  <a:schemeClr val="tx1"/>
                </a:solidFill>
              </a:rPr>
              <a:t> </a:t>
            </a:r>
            <a:r>
              <a:rPr lang="fi-FI" dirty="0" err="1" smtClean="0">
                <a:solidFill>
                  <a:schemeClr val="tx1"/>
                </a:solidFill>
              </a:rPr>
              <a:t>co-operation</a:t>
            </a:r>
            <a:endParaRPr lang="fi-FI" sz="1600" dirty="0">
              <a:solidFill>
                <a:schemeClr val="tx1"/>
              </a:solidFill>
            </a:endParaRPr>
          </a:p>
        </p:txBody>
      </p:sp>
      <p:sp>
        <p:nvSpPr>
          <p:cNvPr id="79" name="Ellipsi 78"/>
          <p:cNvSpPr/>
          <p:nvPr/>
        </p:nvSpPr>
        <p:spPr>
          <a:xfrm>
            <a:off x="468313" y="4435475"/>
            <a:ext cx="8135937" cy="1296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3600" dirty="0" err="1">
                <a:solidFill>
                  <a:schemeClr val="tx1"/>
                </a:solidFill>
              </a:rPr>
              <a:t>Interaction</a:t>
            </a:r>
            <a:r>
              <a:rPr lang="fi-FI" sz="3600" dirty="0">
                <a:solidFill>
                  <a:schemeClr val="tx1"/>
                </a:solidFill>
              </a:rPr>
              <a:t> with </a:t>
            </a:r>
            <a:r>
              <a:rPr lang="fi-FI" sz="3600" dirty="0" err="1">
                <a:solidFill>
                  <a:schemeClr val="tx1"/>
                </a:solidFill>
              </a:rPr>
              <a:t>citizens</a:t>
            </a:r>
            <a:endParaRPr lang="fi-FI" sz="3600" dirty="0">
              <a:solidFill>
                <a:schemeClr val="tx1"/>
              </a:solidFill>
            </a:endParaRPr>
          </a:p>
          <a:p>
            <a:pPr algn="ctr">
              <a:defRPr/>
            </a:pPr>
            <a:r>
              <a:rPr lang="fi-FI" dirty="0" err="1">
                <a:solidFill>
                  <a:schemeClr val="tx1"/>
                </a:solidFill>
              </a:rPr>
              <a:t>Multi-channelled</a:t>
            </a:r>
            <a:r>
              <a:rPr lang="fi-FI" dirty="0">
                <a:solidFill>
                  <a:schemeClr val="tx1"/>
                </a:solidFill>
              </a:rPr>
              <a:t> </a:t>
            </a:r>
            <a:r>
              <a:rPr lang="fi-FI" dirty="0" err="1">
                <a:solidFill>
                  <a:schemeClr val="tx1"/>
                </a:solidFill>
              </a:rPr>
              <a:t>services</a:t>
            </a:r>
            <a:endParaRPr lang="fi-FI" sz="1600" dirty="0">
              <a:solidFill>
                <a:schemeClr val="tx1"/>
              </a:solidFill>
            </a:endParaRPr>
          </a:p>
        </p:txBody>
      </p:sp>
      <p:sp>
        <p:nvSpPr>
          <p:cNvPr id="21509" name="Tekstiruutu 2"/>
          <p:cNvSpPr txBox="1">
            <a:spLocks noChangeArrowheads="1"/>
          </p:cNvSpPr>
          <p:nvPr/>
        </p:nvSpPr>
        <p:spPr bwMode="auto">
          <a:xfrm>
            <a:off x="250825" y="149225"/>
            <a:ext cx="50974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b="1"/>
              <a:t>Elements of a lifelong guidance system: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llipsi 76"/>
          <p:cNvSpPr/>
          <p:nvPr/>
        </p:nvSpPr>
        <p:spPr>
          <a:xfrm>
            <a:off x="4572000" y="2420938"/>
            <a:ext cx="4248150" cy="1728787"/>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400" dirty="0" err="1">
                <a:solidFill>
                  <a:schemeClr val="tx1"/>
                </a:solidFill>
              </a:rPr>
              <a:t>Effectiveness</a:t>
            </a:r>
            <a:r>
              <a:rPr lang="fi-FI" sz="2400" dirty="0">
                <a:solidFill>
                  <a:schemeClr val="tx1"/>
                </a:solidFill>
              </a:rPr>
              <a:t> of the </a:t>
            </a:r>
            <a:r>
              <a:rPr lang="fi-FI" sz="2400" dirty="0" err="1">
                <a:solidFill>
                  <a:schemeClr val="tx1"/>
                </a:solidFill>
              </a:rPr>
              <a:t>educational</a:t>
            </a:r>
            <a:r>
              <a:rPr lang="fi-FI" sz="2400" dirty="0">
                <a:solidFill>
                  <a:schemeClr val="tx1"/>
                </a:solidFill>
              </a:rPr>
              <a:t> </a:t>
            </a:r>
            <a:r>
              <a:rPr lang="fi-FI" sz="2400" dirty="0" err="1">
                <a:solidFill>
                  <a:schemeClr val="tx1"/>
                </a:solidFill>
              </a:rPr>
              <a:t>system</a:t>
            </a:r>
            <a:r>
              <a:rPr lang="fi-FI" sz="2400" dirty="0">
                <a:solidFill>
                  <a:schemeClr val="tx1"/>
                </a:solidFill>
              </a:rPr>
              <a:t> and the labour </a:t>
            </a:r>
            <a:r>
              <a:rPr lang="fi-FI" sz="2400" dirty="0" err="1">
                <a:solidFill>
                  <a:schemeClr val="tx1"/>
                </a:solidFill>
              </a:rPr>
              <a:t>market</a:t>
            </a:r>
            <a:endParaRPr lang="fi-FI" sz="2400" dirty="0">
              <a:solidFill>
                <a:schemeClr val="tx1"/>
              </a:solidFill>
            </a:endParaRPr>
          </a:p>
        </p:txBody>
      </p:sp>
      <p:sp>
        <p:nvSpPr>
          <p:cNvPr id="78" name="Ellipsi 77"/>
          <p:cNvSpPr/>
          <p:nvPr/>
        </p:nvSpPr>
        <p:spPr>
          <a:xfrm>
            <a:off x="3924300" y="4365625"/>
            <a:ext cx="4249738" cy="158432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400" dirty="0" err="1">
                <a:solidFill>
                  <a:schemeClr val="tx1"/>
                </a:solidFill>
              </a:rPr>
              <a:t>Learning</a:t>
            </a:r>
            <a:r>
              <a:rPr lang="fi-FI" sz="2400" dirty="0">
                <a:solidFill>
                  <a:schemeClr val="tx1"/>
                </a:solidFill>
              </a:rPr>
              <a:t> </a:t>
            </a:r>
            <a:r>
              <a:rPr lang="fi-FI" sz="2400" dirty="0" err="1">
                <a:solidFill>
                  <a:schemeClr val="tx1"/>
                </a:solidFill>
              </a:rPr>
              <a:t>outcomes</a:t>
            </a:r>
            <a:endParaRPr lang="fi-FI" sz="2400" dirty="0">
              <a:solidFill>
                <a:schemeClr val="tx1"/>
              </a:solidFill>
            </a:endParaRPr>
          </a:p>
          <a:p>
            <a:pPr algn="ctr">
              <a:defRPr/>
            </a:pPr>
            <a:r>
              <a:rPr lang="fi-FI" sz="2400" dirty="0" err="1">
                <a:solidFill>
                  <a:schemeClr val="tx1"/>
                </a:solidFill>
              </a:rPr>
              <a:t>Individual</a:t>
            </a:r>
            <a:r>
              <a:rPr lang="fi-FI" sz="2400" dirty="0">
                <a:solidFill>
                  <a:schemeClr val="tx1"/>
                </a:solidFill>
              </a:rPr>
              <a:t> </a:t>
            </a:r>
            <a:r>
              <a:rPr lang="fi-FI" sz="2400" dirty="0" err="1">
                <a:solidFill>
                  <a:schemeClr val="tx1"/>
                </a:solidFill>
              </a:rPr>
              <a:t>Career</a:t>
            </a:r>
            <a:r>
              <a:rPr lang="fi-FI" sz="2400" dirty="0">
                <a:solidFill>
                  <a:schemeClr val="tx1"/>
                </a:solidFill>
              </a:rPr>
              <a:t> Management </a:t>
            </a:r>
            <a:r>
              <a:rPr lang="fi-FI" sz="2400" dirty="0" err="1">
                <a:solidFill>
                  <a:schemeClr val="tx1"/>
                </a:solidFill>
              </a:rPr>
              <a:t>Skills</a:t>
            </a:r>
            <a:endParaRPr lang="fi-FI" sz="2400" dirty="0">
              <a:solidFill>
                <a:schemeClr val="tx1"/>
              </a:solidFill>
            </a:endParaRPr>
          </a:p>
        </p:txBody>
      </p:sp>
      <p:sp>
        <p:nvSpPr>
          <p:cNvPr id="79" name="Ellipsi 78"/>
          <p:cNvSpPr/>
          <p:nvPr/>
        </p:nvSpPr>
        <p:spPr>
          <a:xfrm>
            <a:off x="3708400" y="692150"/>
            <a:ext cx="4249738" cy="158432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400" dirty="0" err="1">
                <a:solidFill>
                  <a:schemeClr val="tx1"/>
                </a:solidFill>
              </a:rPr>
              <a:t>Economic</a:t>
            </a:r>
            <a:r>
              <a:rPr lang="fi-FI" sz="2400" dirty="0">
                <a:solidFill>
                  <a:schemeClr val="tx1"/>
                </a:solidFill>
              </a:rPr>
              <a:t> &amp; Social </a:t>
            </a:r>
          </a:p>
          <a:p>
            <a:pPr algn="ctr">
              <a:defRPr/>
            </a:pPr>
            <a:r>
              <a:rPr lang="fi-FI" sz="2400" dirty="0" err="1">
                <a:solidFill>
                  <a:schemeClr val="tx1"/>
                </a:solidFill>
              </a:rPr>
              <a:t>development</a:t>
            </a:r>
            <a:endParaRPr lang="fi-FI" sz="2400" dirty="0">
              <a:solidFill>
                <a:schemeClr val="tx1"/>
              </a:solidFill>
            </a:endParaRPr>
          </a:p>
        </p:txBody>
      </p:sp>
      <p:sp>
        <p:nvSpPr>
          <p:cNvPr id="80" name="Ellipsi 79"/>
          <p:cNvSpPr/>
          <p:nvPr/>
        </p:nvSpPr>
        <p:spPr>
          <a:xfrm>
            <a:off x="107950" y="1557338"/>
            <a:ext cx="4248150" cy="35274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3200" dirty="0" err="1"/>
              <a:t>Expected</a:t>
            </a:r>
            <a:r>
              <a:rPr lang="fi-FI" sz="3200" dirty="0"/>
              <a:t> </a:t>
            </a:r>
            <a:r>
              <a:rPr lang="fi-FI" sz="3200" dirty="0" err="1"/>
              <a:t>outcomes</a:t>
            </a:r>
            <a:r>
              <a:rPr lang="fi-FI" sz="3200" dirty="0"/>
              <a:t> of</a:t>
            </a:r>
          </a:p>
          <a:p>
            <a:pPr algn="ctr">
              <a:defRPr/>
            </a:pPr>
            <a:r>
              <a:rPr lang="fi-FI" sz="3200" dirty="0"/>
              <a:t> </a:t>
            </a:r>
            <a:r>
              <a:rPr lang="fi-FI" sz="3200" dirty="0" err="1"/>
              <a:t>lifelong</a:t>
            </a:r>
            <a:r>
              <a:rPr lang="fi-FI" sz="3200" dirty="0"/>
              <a:t> </a:t>
            </a:r>
            <a:r>
              <a:rPr lang="fi-FI" sz="3200" dirty="0" err="1"/>
              <a:t>guidance</a:t>
            </a:r>
            <a:r>
              <a:rPr lang="fi-FI" sz="3200" dirty="0"/>
              <a:t> in </a:t>
            </a:r>
            <a:r>
              <a:rPr lang="fi-FI" sz="3200" dirty="0" err="1"/>
              <a:t>different</a:t>
            </a:r>
            <a:r>
              <a:rPr lang="fi-FI" sz="3200" dirty="0"/>
              <a:t> </a:t>
            </a:r>
            <a:r>
              <a:rPr lang="fi-FI" sz="3200" dirty="0" err="1"/>
              <a:t>levels</a:t>
            </a:r>
            <a:r>
              <a:rPr lang="fi-FI" sz="3200"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a:xfrm>
            <a:off x="519113" y="188913"/>
            <a:ext cx="8229600" cy="1143000"/>
          </a:xfrm>
        </p:spPr>
        <p:txBody>
          <a:bodyPr/>
          <a:lstStyle/>
          <a:p>
            <a:r>
              <a:rPr lang="fi-FI" altLang="fi-FI" sz="2800" b="1" smtClean="0"/>
              <a:t>Conclusions</a:t>
            </a:r>
          </a:p>
        </p:txBody>
      </p:sp>
      <p:sp>
        <p:nvSpPr>
          <p:cNvPr id="24579" name="Sisällön paikkamerkki 2"/>
          <p:cNvSpPr>
            <a:spLocks noGrp="1"/>
          </p:cNvSpPr>
          <p:nvPr>
            <p:ph idx="1"/>
          </p:nvPr>
        </p:nvSpPr>
        <p:spPr>
          <a:xfrm>
            <a:off x="539750" y="1268413"/>
            <a:ext cx="8229600" cy="5111750"/>
          </a:xfrm>
        </p:spPr>
        <p:txBody>
          <a:bodyPr/>
          <a:lstStyle/>
          <a:p>
            <a:r>
              <a:rPr lang="es-ES_tradnl" altLang="fi-FI" sz="2400" dirty="0" err="1" smtClean="0"/>
              <a:t>Well-functioning</a:t>
            </a:r>
            <a:r>
              <a:rPr lang="es-ES_tradnl" altLang="fi-FI" sz="2400" dirty="0" smtClean="0"/>
              <a:t> </a:t>
            </a:r>
            <a:r>
              <a:rPr lang="es-ES_tradnl" altLang="fi-FI" sz="2400" dirty="0" err="1" smtClean="0"/>
              <a:t>guidance</a:t>
            </a:r>
            <a:r>
              <a:rPr lang="es-ES_tradnl" altLang="fi-FI" sz="2400" dirty="0" smtClean="0"/>
              <a:t> </a:t>
            </a:r>
            <a:r>
              <a:rPr lang="es-ES_tradnl" altLang="fi-FI" sz="2400" dirty="0" err="1" smtClean="0"/>
              <a:t>systems</a:t>
            </a:r>
            <a:r>
              <a:rPr lang="es-ES_tradnl" altLang="fi-FI" sz="2400" dirty="0" smtClean="0"/>
              <a:t> </a:t>
            </a:r>
            <a:r>
              <a:rPr lang="es-ES_tradnl" altLang="fi-FI" sz="2400" dirty="0" err="1" smtClean="0"/>
              <a:t>improve</a:t>
            </a:r>
            <a:r>
              <a:rPr lang="es-ES_tradnl" altLang="fi-FI" sz="2400" dirty="0" smtClean="0"/>
              <a:t> </a:t>
            </a:r>
            <a:r>
              <a:rPr lang="es-ES_tradnl" altLang="fi-FI" sz="2400" dirty="0" err="1" smtClean="0"/>
              <a:t>education</a:t>
            </a:r>
            <a:r>
              <a:rPr lang="es-ES_tradnl" altLang="fi-FI" sz="2400" dirty="0" smtClean="0"/>
              <a:t>, training &amp; </a:t>
            </a:r>
            <a:r>
              <a:rPr lang="es-ES_tradnl" altLang="fi-FI" sz="2400" dirty="0" err="1" smtClean="0"/>
              <a:t>labour</a:t>
            </a:r>
            <a:r>
              <a:rPr lang="es-ES_tradnl" altLang="fi-FI" sz="2400" dirty="0" smtClean="0"/>
              <a:t> </a:t>
            </a:r>
            <a:r>
              <a:rPr lang="es-ES_tradnl" altLang="fi-FI" sz="2400" dirty="0" err="1" smtClean="0"/>
              <a:t>market</a:t>
            </a:r>
            <a:r>
              <a:rPr lang="es-ES_tradnl" altLang="fi-FI" sz="2400" dirty="0" smtClean="0"/>
              <a:t> </a:t>
            </a:r>
            <a:r>
              <a:rPr lang="es-ES_tradnl" altLang="fi-FI" sz="2400" dirty="0" err="1" smtClean="0"/>
              <a:t>efficiency</a:t>
            </a:r>
            <a:r>
              <a:rPr lang="es-ES_tradnl" altLang="fi-FI" sz="2400" dirty="0" smtClean="0"/>
              <a:t> &amp; </a:t>
            </a:r>
            <a:r>
              <a:rPr lang="es-ES_tradnl" altLang="fi-FI" sz="2400" dirty="0" err="1" smtClean="0"/>
              <a:t>effectiveness</a:t>
            </a:r>
            <a:r>
              <a:rPr lang="es-ES_tradnl" altLang="fi-FI" sz="2400" dirty="0" smtClean="0"/>
              <a:t> (</a:t>
            </a:r>
            <a:r>
              <a:rPr lang="es-ES_tradnl" altLang="fi-FI" sz="2400" dirty="0" err="1" smtClean="0"/>
              <a:t>lower</a:t>
            </a:r>
            <a:r>
              <a:rPr lang="es-ES_tradnl" altLang="fi-FI" sz="2400" dirty="0" smtClean="0"/>
              <a:t> </a:t>
            </a:r>
            <a:r>
              <a:rPr lang="es-ES_tradnl" altLang="fi-FI" sz="2400" dirty="0" err="1" smtClean="0"/>
              <a:t>drop-out</a:t>
            </a:r>
            <a:r>
              <a:rPr lang="es-ES_tradnl" altLang="fi-FI" sz="2400" dirty="0" smtClean="0"/>
              <a:t>, </a:t>
            </a:r>
            <a:r>
              <a:rPr lang="es-ES_tradnl" altLang="fi-FI" sz="2400" dirty="0" err="1" smtClean="0"/>
              <a:t>higher</a:t>
            </a:r>
            <a:r>
              <a:rPr lang="es-ES_tradnl" altLang="fi-FI" sz="2400" dirty="0" smtClean="0"/>
              <a:t> </a:t>
            </a:r>
            <a:r>
              <a:rPr lang="es-ES_tradnl" altLang="fi-FI" sz="2400" dirty="0" err="1" smtClean="0"/>
              <a:t>productivity</a:t>
            </a:r>
            <a:r>
              <a:rPr lang="es-ES_tradnl" altLang="fi-FI" sz="2400" dirty="0" smtClean="0"/>
              <a:t>, </a:t>
            </a:r>
            <a:r>
              <a:rPr lang="es-ES_tradnl" altLang="fi-FI" sz="2400" dirty="0" err="1" smtClean="0"/>
              <a:t>addressing</a:t>
            </a:r>
            <a:r>
              <a:rPr lang="es-ES_tradnl" altLang="fi-FI" sz="2400" dirty="0" smtClean="0"/>
              <a:t> </a:t>
            </a:r>
            <a:r>
              <a:rPr lang="es-ES_tradnl" altLang="fi-FI" sz="2400" dirty="0" err="1" smtClean="0"/>
              <a:t>skills</a:t>
            </a:r>
            <a:r>
              <a:rPr lang="es-ES_tradnl" altLang="fi-FI" sz="2400" dirty="0" smtClean="0"/>
              <a:t> </a:t>
            </a:r>
            <a:r>
              <a:rPr lang="es-ES_tradnl" altLang="fi-FI" sz="2400" dirty="0" err="1" smtClean="0"/>
              <a:t>shortages</a:t>
            </a:r>
            <a:r>
              <a:rPr lang="es-ES_tradnl" altLang="fi-FI" sz="2400" dirty="0" smtClean="0"/>
              <a:t> and </a:t>
            </a:r>
            <a:r>
              <a:rPr lang="es-ES_tradnl" altLang="fi-FI" sz="2400" dirty="0" err="1" smtClean="0"/>
              <a:t>emerging</a:t>
            </a:r>
            <a:r>
              <a:rPr lang="es-ES_tradnl" altLang="fi-FI" sz="2400" dirty="0" smtClean="0"/>
              <a:t> </a:t>
            </a:r>
            <a:r>
              <a:rPr lang="es-ES_tradnl" altLang="fi-FI" sz="2400" dirty="0" err="1" smtClean="0"/>
              <a:t>competence</a:t>
            </a:r>
            <a:r>
              <a:rPr lang="es-ES_tradnl" altLang="fi-FI" sz="2400" dirty="0" smtClean="0"/>
              <a:t> </a:t>
            </a:r>
            <a:r>
              <a:rPr lang="es-ES_tradnl" altLang="fi-FI" sz="2400" dirty="0" err="1" smtClean="0"/>
              <a:t>areas</a:t>
            </a:r>
            <a:r>
              <a:rPr lang="es-ES_tradnl" altLang="fi-FI" sz="2400" dirty="0" smtClean="0"/>
              <a:t>) </a:t>
            </a:r>
          </a:p>
          <a:p>
            <a:r>
              <a:rPr lang="es-ES_tradnl" altLang="fi-FI" sz="2400" dirty="0" err="1" smtClean="0"/>
              <a:t>Lifelong</a:t>
            </a:r>
            <a:r>
              <a:rPr lang="es-ES_tradnl" altLang="fi-FI" sz="2400" dirty="0" smtClean="0"/>
              <a:t> </a:t>
            </a:r>
            <a:r>
              <a:rPr lang="es-ES_tradnl" altLang="fi-FI" sz="2400" dirty="0" err="1" smtClean="0"/>
              <a:t>guidance</a:t>
            </a:r>
            <a:r>
              <a:rPr lang="es-ES_tradnl" altLang="fi-FI" sz="2400" dirty="0" smtClean="0"/>
              <a:t> </a:t>
            </a:r>
            <a:r>
              <a:rPr lang="es-ES_tradnl" altLang="fi-FI" sz="2400" dirty="0" err="1" smtClean="0"/>
              <a:t>is</a:t>
            </a:r>
            <a:r>
              <a:rPr lang="es-ES_tradnl" altLang="fi-FI" sz="2400" dirty="0" smtClean="0"/>
              <a:t> a </a:t>
            </a:r>
            <a:r>
              <a:rPr lang="es-ES_tradnl" altLang="fi-FI" sz="2400" dirty="0" err="1" smtClean="0"/>
              <a:t>pivotal</a:t>
            </a:r>
            <a:r>
              <a:rPr lang="es-ES_tradnl" altLang="fi-FI" sz="2400" dirty="0" smtClean="0"/>
              <a:t> </a:t>
            </a:r>
            <a:r>
              <a:rPr lang="es-ES_tradnl" altLang="fi-FI" sz="2400" dirty="0" err="1" smtClean="0"/>
              <a:t>element</a:t>
            </a:r>
            <a:r>
              <a:rPr lang="es-ES_tradnl" altLang="fi-FI" sz="2400" dirty="0" smtClean="0"/>
              <a:t> in </a:t>
            </a:r>
            <a:r>
              <a:rPr lang="es-ES_tradnl" altLang="fi-FI" sz="2400" dirty="0" err="1" smtClean="0"/>
              <a:t>validation</a:t>
            </a:r>
            <a:endParaRPr lang="es-ES_tradnl" altLang="fi-FI" sz="2400" dirty="0" smtClean="0"/>
          </a:p>
          <a:p>
            <a:r>
              <a:rPr lang="en-US" altLang="fi-FI" sz="2400" dirty="0" smtClean="0"/>
              <a:t>The </a:t>
            </a:r>
            <a:r>
              <a:rPr lang="en-US" altLang="fi-FI" sz="2400" dirty="0" smtClean="0">
                <a:solidFill>
                  <a:schemeClr val="tx2"/>
                </a:solidFill>
              </a:rPr>
              <a:t>role and locus of lifelong guidance </a:t>
            </a:r>
            <a:r>
              <a:rPr lang="en-US" altLang="fi-FI" sz="2400" dirty="0" smtClean="0"/>
              <a:t>in this respect needs to be more widely recognized!</a:t>
            </a:r>
          </a:p>
          <a:p>
            <a:r>
              <a:rPr lang="en-US" altLang="fi-FI" sz="2400" dirty="0" smtClean="0"/>
              <a:t>LLG as an entitlement for citizens and an element of social contract</a:t>
            </a:r>
          </a:p>
          <a:p>
            <a:endParaRPr lang="en-US" altLang="fi-FI" sz="2400"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i-FI" altLang="fi-FI" sz="3200" b="1" dirty="0" err="1" smtClean="0"/>
              <a:t>European</a:t>
            </a:r>
            <a:r>
              <a:rPr lang="fi-FI" altLang="fi-FI" sz="3200" b="1" dirty="0" smtClean="0"/>
              <a:t> </a:t>
            </a:r>
            <a:r>
              <a:rPr lang="fi-FI" altLang="fi-FI" sz="3200" b="1" dirty="0" err="1" smtClean="0"/>
              <a:t>Lifelong</a:t>
            </a:r>
            <a:r>
              <a:rPr lang="fi-FI" altLang="fi-FI" sz="3200" b="1" dirty="0" smtClean="0"/>
              <a:t> </a:t>
            </a:r>
            <a:r>
              <a:rPr lang="fi-FI" altLang="fi-FI" sz="3200" b="1" dirty="0" err="1" smtClean="0"/>
              <a:t>Guidance</a:t>
            </a:r>
            <a:r>
              <a:rPr lang="fi-FI" altLang="fi-FI" sz="3200" b="1" dirty="0" smtClean="0"/>
              <a:t> </a:t>
            </a:r>
            <a:br>
              <a:rPr lang="fi-FI" altLang="fi-FI" sz="3200" b="1" dirty="0" smtClean="0"/>
            </a:br>
            <a:r>
              <a:rPr lang="fi-FI" altLang="fi-FI" sz="3200" b="1" dirty="0" err="1" smtClean="0"/>
              <a:t>Policy</a:t>
            </a:r>
            <a:r>
              <a:rPr lang="fi-FI" altLang="fi-FI" sz="3200" b="1" dirty="0" smtClean="0"/>
              <a:t> </a:t>
            </a:r>
            <a:r>
              <a:rPr lang="fi-FI" altLang="fi-FI" sz="3200" b="1" dirty="0" err="1" smtClean="0"/>
              <a:t>Network</a:t>
            </a:r>
            <a:r>
              <a:rPr lang="fi-FI" altLang="fi-FI" sz="3200" b="1" dirty="0" smtClean="0"/>
              <a:t>, ELGPN 2007-14</a:t>
            </a:r>
            <a:endParaRPr lang="en-US" altLang="fi-FI" sz="3200" b="1" dirty="0" smtClean="0"/>
          </a:p>
        </p:txBody>
      </p:sp>
      <p:sp>
        <p:nvSpPr>
          <p:cNvPr id="25603" name="Content Placeholder 2"/>
          <p:cNvSpPr>
            <a:spLocks noGrp="1"/>
          </p:cNvSpPr>
          <p:nvPr>
            <p:ph idx="1"/>
          </p:nvPr>
        </p:nvSpPr>
        <p:spPr/>
        <p:txBody>
          <a:bodyPr/>
          <a:lstStyle/>
          <a:p>
            <a:r>
              <a:rPr lang="en-US" altLang="fi-FI" sz="2400" b="1" i="1" dirty="0" smtClean="0">
                <a:solidFill>
                  <a:schemeClr val="tx2"/>
                </a:solidFill>
              </a:rPr>
              <a:t>A structured tool for European co-operation</a:t>
            </a:r>
          </a:p>
          <a:p>
            <a:pPr lvl="1"/>
            <a:r>
              <a:rPr lang="fi-FI" altLang="fi-FI" sz="2000" dirty="0" smtClean="0"/>
              <a:t>A </a:t>
            </a:r>
            <a:r>
              <a:rPr lang="fi-FI" altLang="fi-FI" sz="2000" dirty="0" err="1" smtClean="0"/>
              <a:t>member</a:t>
            </a:r>
            <a:r>
              <a:rPr lang="fi-FI" altLang="fi-FI" sz="2000" dirty="0" smtClean="0"/>
              <a:t> </a:t>
            </a:r>
            <a:r>
              <a:rPr lang="fi-FI" altLang="fi-FI" sz="2000" dirty="0" err="1" smtClean="0"/>
              <a:t>state</a:t>
            </a:r>
            <a:r>
              <a:rPr lang="fi-FI" altLang="fi-FI" sz="2000" dirty="0" smtClean="0"/>
              <a:t> </a:t>
            </a:r>
            <a:r>
              <a:rPr lang="fi-FI" altLang="fi-FI" sz="2000" dirty="0" err="1" smtClean="0"/>
              <a:t>driven</a:t>
            </a:r>
            <a:r>
              <a:rPr lang="fi-FI" altLang="fi-FI" sz="2000" dirty="0" smtClean="0"/>
              <a:t> </a:t>
            </a:r>
            <a:r>
              <a:rPr lang="fi-FI" altLang="fi-FI" sz="2000" dirty="0" err="1" smtClean="0"/>
              <a:t>network</a:t>
            </a:r>
            <a:r>
              <a:rPr lang="fi-FI" altLang="fi-FI" sz="2000" dirty="0" smtClean="0"/>
              <a:t> </a:t>
            </a:r>
            <a:r>
              <a:rPr lang="fi-FI" altLang="fi-FI" sz="2000" dirty="0" err="1" smtClean="0"/>
              <a:t>established</a:t>
            </a:r>
            <a:r>
              <a:rPr lang="fi-FI" altLang="fi-FI" sz="2000" dirty="0" smtClean="0"/>
              <a:t> 2007</a:t>
            </a:r>
          </a:p>
          <a:p>
            <a:pPr lvl="1"/>
            <a:r>
              <a:rPr lang="fi-FI" altLang="fi-FI" sz="2000" dirty="0" smtClean="0"/>
              <a:t>31 </a:t>
            </a:r>
            <a:r>
              <a:rPr lang="fi-FI" altLang="fi-FI" sz="2000" dirty="0" err="1" smtClean="0"/>
              <a:t>members</a:t>
            </a:r>
            <a:r>
              <a:rPr lang="fi-FI" altLang="fi-FI" sz="2000" dirty="0" smtClean="0"/>
              <a:t>, 1 </a:t>
            </a:r>
            <a:r>
              <a:rPr lang="fi-FI" altLang="fi-FI" sz="2000" dirty="0" err="1" smtClean="0"/>
              <a:t>observer</a:t>
            </a:r>
            <a:endParaRPr lang="en-US" altLang="fi-FI" sz="2000" dirty="0" smtClean="0"/>
          </a:p>
          <a:p>
            <a:pPr lvl="1"/>
            <a:r>
              <a:rPr lang="en-GB" altLang="fi-FI" sz="2000" dirty="0" smtClean="0"/>
              <a:t>Enhancement of national solutions to meet national challenges.</a:t>
            </a:r>
          </a:p>
          <a:p>
            <a:pPr lvl="1"/>
            <a:r>
              <a:rPr lang="en-US" altLang="fi-FI" sz="2000" dirty="0" smtClean="0"/>
              <a:t>ELGPN is a conclusion to meet the challenges the policy makers and European citizens meet in implementing the EU 2020 strategies and the tools supporting the strategy (e.g. EQF,EUROPASS, ECVET, ECTS…)</a:t>
            </a:r>
          </a:p>
          <a:p>
            <a:pPr lvl="1"/>
            <a:r>
              <a:rPr lang="en-US" altLang="fi-FI" sz="2000" dirty="0" smtClean="0"/>
              <a:t>ELGPN is supported under the LLP (EU Commission 75%)</a:t>
            </a:r>
          </a:p>
          <a:p>
            <a:pPr lvl="1"/>
            <a:endParaRPr lang="en-US" altLang="fi-FI" sz="2000" dirty="0"/>
          </a:p>
          <a:p>
            <a:r>
              <a:rPr lang="en-US" altLang="fi-FI" sz="2400" dirty="0" smtClean="0">
                <a:solidFill>
                  <a:schemeClr val="tx2"/>
                </a:solidFill>
              </a:rPr>
              <a:t>http://elgpn.eu</a:t>
            </a:r>
          </a:p>
          <a:p>
            <a:pPr>
              <a:buFontTx/>
              <a:buNone/>
            </a:pPr>
            <a:r>
              <a:rPr lang="en-US" altLang="fi-FI" sz="2400" dirty="0" smtClean="0"/>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2205038"/>
            <a:ext cx="7092950"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179388" y="188913"/>
            <a:ext cx="7359650" cy="2862262"/>
          </a:xfrm>
          <a:prstGeom prst="rect">
            <a:avLst/>
          </a:prstGeom>
          <a:noFill/>
        </p:spPr>
        <p:txBody>
          <a:bodyPr wrap="none">
            <a:spAutoFit/>
          </a:bodyPr>
          <a:lstStyle/>
          <a:p>
            <a:pPr>
              <a:spcAft>
                <a:spcPts val="600"/>
              </a:spcAft>
              <a:defRPr/>
            </a:pPr>
            <a:r>
              <a:rPr lang="fi-FI" sz="2400" b="1" dirty="0" err="1">
                <a:solidFill>
                  <a:schemeClr val="tx2"/>
                </a:solidFill>
              </a:rPr>
              <a:t>More</a:t>
            </a:r>
            <a:r>
              <a:rPr lang="fi-FI" sz="2400" b="1" dirty="0">
                <a:solidFill>
                  <a:schemeClr val="tx2"/>
                </a:solidFill>
              </a:rPr>
              <a:t> </a:t>
            </a:r>
            <a:r>
              <a:rPr lang="fi-FI" sz="2400" b="1" dirty="0" err="1">
                <a:solidFill>
                  <a:schemeClr val="tx2"/>
                </a:solidFill>
              </a:rPr>
              <a:t>information</a:t>
            </a:r>
            <a:r>
              <a:rPr lang="fi-FI" sz="2400" b="1" dirty="0">
                <a:solidFill>
                  <a:schemeClr val="tx2"/>
                </a:solidFill>
              </a:rPr>
              <a:t> in the ELGPN Publications:</a:t>
            </a:r>
          </a:p>
          <a:p>
            <a:pPr marL="285750" indent="-285750">
              <a:spcBef>
                <a:spcPts val="1800"/>
              </a:spcBef>
              <a:buFontTx/>
              <a:buChar char="-"/>
              <a:defRPr/>
            </a:pPr>
            <a:r>
              <a:rPr lang="fi-FI" dirty="0"/>
              <a:t>LLG </a:t>
            </a:r>
            <a:r>
              <a:rPr lang="fi-FI" dirty="0" err="1"/>
              <a:t>Policy</a:t>
            </a:r>
            <a:r>
              <a:rPr lang="fi-FI" dirty="0"/>
              <a:t> </a:t>
            </a:r>
            <a:r>
              <a:rPr lang="fi-FI" dirty="0" err="1"/>
              <a:t>Development</a:t>
            </a:r>
            <a:r>
              <a:rPr lang="fi-FI" dirty="0"/>
              <a:t>, </a:t>
            </a:r>
            <a:r>
              <a:rPr lang="fi-FI" dirty="0" err="1"/>
              <a:t>European</a:t>
            </a:r>
            <a:r>
              <a:rPr lang="fi-FI" dirty="0"/>
              <a:t> Resource </a:t>
            </a:r>
            <a:r>
              <a:rPr lang="fi-FI" dirty="0" err="1"/>
              <a:t>Kit</a:t>
            </a:r>
            <a:r>
              <a:rPr lang="fi-FI" dirty="0"/>
              <a:t> for </a:t>
            </a:r>
            <a:r>
              <a:rPr lang="fi-FI" dirty="0" err="1"/>
              <a:t>Policy</a:t>
            </a:r>
            <a:r>
              <a:rPr lang="fi-FI" dirty="0"/>
              <a:t> </a:t>
            </a:r>
            <a:r>
              <a:rPr lang="fi-FI" dirty="0" err="1"/>
              <a:t>Makers</a:t>
            </a:r>
            <a:endParaRPr lang="fi-FI" dirty="0"/>
          </a:p>
          <a:p>
            <a:pPr marL="285750" indent="-285750">
              <a:buFontTx/>
              <a:buChar char="-"/>
              <a:defRPr/>
            </a:pPr>
            <a:r>
              <a:rPr lang="fi-FI" dirty="0"/>
              <a:t>ELGPN </a:t>
            </a:r>
            <a:r>
              <a:rPr lang="fi-FI" dirty="0" err="1"/>
              <a:t>Progress</a:t>
            </a:r>
            <a:r>
              <a:rPr lang="fi-FI" dirty="0"/>
              <a:t> </a:t>
            </a:r>
            <a:r>
              <a:rPr lang="fi-FI" dirty="0" err="1"/>
              <a:t>report</a:t>
            </a:r>
            <a:r>
              <a:rPr lang="fi-FI" dirty="0"/>
              <a:t> 2011-12</a:t>
            </a:r>
          </a:p>
          <a:p>
            <a:pPr marL="285750" indent="-285750">
              <a:buFontTx/>
              <a:buChar char="-"/>
              <a:defRPr/>
            </a:pPr>
            <a:r>
              <a:rPr lang="fi-FI" dirty="0" err="1"/>
              <a:t>Concept</a:t>
            </a:r>
            <a:r>
              <a:rPr lang="fi-FI" dirty="0"/>
              <a:t> Notes </a:t>
            </a:r>
          </a:p>
          <a:p>
            <a:pPr marL="742950" lvl="1" indent="-285750">
              <a:buFontTx/>
              <a:buChar char="-"/>
              <a:defRPr/>
            </a:pPr>
            <a:r>
              <a:rPr lang="fi-FI" sz="1600" dirty="0" err="1"/>
              <a:t>Flexicurity</a:t>
            </a:r>
            <a:r>
              <a:rPr lang="fi-FI" sz="1600" dirty="0"/>
              <a:t>, </a:t>
            </a:r>
          </a:p>
          <a:p>
            <a:pPr marL="742950" lvl="1" indent="-285750">
              <a:buFontTx/>
              <a:buChar char="-"/>
              <a:defRPr/>
            </a:pPr>
            <a:r>
              <a:rPr lang="fi-FI" sz="1600" dirty="0" err="1"/>
              <a:t>Youth</a:t>
            </a:r>
            <a:r>
              <a:rPr lang="fi-FI" sz="1600" dirty="0"/>
              <a:t> </a:t>
            </a:r>
            <a:r>
              <a:rPr lang="fi-FI" sz="1600" dirty="0" err="1"/>
              <a:t>Unemployment</a:t>
            </a:r>
            <a:r>
              <a:rPr lang="fi-FI" sz="1600" dirty="0"/>
              <a:t> </a:t>
            </a:r>
          </a:p>
          <a:p>
            <a:pPr marL="742950" lvl="1" indent="-285750">
              <a:buFontTx/>
              <a:buChar char="-"/>
              <a:defRPr/>
            </a:pPr>
            <a:r>
              <a:rPr lang="fi-FI" sz="1600" dirty="0" err="1"/>
              <a:t>Career</a:t>
            </a:r>
            <a:r>
              <a:rPr lang="fi-FI" sz="1600" dirty="0"/>
              <a:t> Management </a:t>
            </a:r>
            <a:r>
              <a:rPr lang="fi-FI" sz="1600" dirty="0" err="1"/>
              <a:t>Skills</a:t>
            </a:r>
            <a:endParaRPr lang="fi-FI" sz="1600" dirty="0"/>
          </a:p>
          <a:p>
            <a:pPr marL="742950" lvl="1" indent="-285750">
              <a:buFontTx/>
              <a:buChar char="-"/>
              <a:defRPr/>
            </a:pPr>
            <a:r>
              <a:rPr lang="fi-FI" sz="1600" dirty="0" err="1"/>
              <a:t>Youth</a:t>
            </a:r>
            <a:r>
              <a:rPr lang="fi-FI" sz="1600" dirty="0"/>
              <a:t> </a:t>
            </a:r>
            <a:r>
              <a:rPr lang="fi-FI" sz="1600" dirty="0" err="1"/>
              <a:t>Guarantee</a:t>
            </a:r>
            <a:endParaRPr lang="fi-FI" sz="1600" dirty="0"/>
          </a:p>
          <a:p>
            <a:pPr marL="285750" indent="-285750">
              <a:buFontTx/>
              <a:buChar char="-"/>
              <a:defRPr/>
            </a:pPr>
            <a:r>
              <a:rPr lang="fi-FI" sz="1600" dirty="0" err="1"/>
              <a:t>Glossary</a:t>
            </a:r>
            <a:endParaRPr lang="fi-FI" sz="16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08075" y="1479550"/>
            <a:ext cx="65532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GB" altLang="fi-FI" sz="2000"/>
              <a:t>Thank you!</a:t>
            </a:r>
          </a:p>
          <a:p>
            <a:pPr>
              <a:spcBef>
                <a:spcPct val="50000"/>
              </a:spcBef>
              <a:buFontTx/>
              <a:buNone/>
            </a:pPr>
            <a:r>
              <a:rPr lang="en-GB" altLang="fi-FI" sz="1800"/>
              <a:t>For further information,  please contact:</a:t>
            </a:r>
          </a:p>
          <a:p>
            <a:pPr>
              <a:spcBef>
                <a:spcPct val="50000"/>
              </a:spcBef>
              <a:buFontTx/>
              <a:buNone/>
            </a:pPr>
            <a:endParaRPr lang="en-GB" altLang="fi-FI" sz="1800"/>
          </a:p>
          <a:p>
            <a:pPr>
              <a:spcBef>
                <a:spcPct val="0"/>
              </a:spcBef>
              <a:buFontTx/>
              <a:buNone/>
            </a:pPr>
            <a:r>
              <a:rPr lang="en-GB" altLang="fi-FI" sz="1800"/>
              <a:t>Raimo Vuorinen, Senior researcher, Ph.D.</a:t>
            </a:r>
          </a:p>
          <a:p>
            <a:pPr>
              <a:spcBef>
                <a:spcPct val="0"/>
              </a:spcBef>
              <a:buFontTx/>
              <a:buNone/>
            </a:pPr>
            <a:r>
              <a:rPr lang="en-GB" altLang="fi-FI" sz="1800"/>
              <a:t>Co-ordinator of the ELGPN</a:t>
            </a:r>
          </a:p>
          <a:p>
            <a:pPr>
              <a:spcBef>
                <a:spcPct val="0"/>
              </a:spcBef>
              <a:buFontTx/>
              <a:buNone/>
            </a:pPr>
            <a:r>
              <a:rPr lang="en-GB" altLang="fi-FI" sz="1800"/>
              <a:t>Finnish Institute for Educational Research</a:t>
            </a:r>
            <a:endParaRPr lang="en-GB" altLang="fi-FI" sz="1800" b="1"/>
          </a:p>
          <a:p>
            <a:pPr>
              <a:spcBef>
                <a:spcPct val="0"/>
              </a:spcBef>
              <a:buFontTx/>
              <a:buNone/>
            </a:pPr>
            <a:r>
              <a:rPr lang="en-GB" altLang="fi-FI" sz="1800"/>
              <a:t>P.O. Box 35</a:t>
            </a:r>
          </a:p>
          <a:p>
            <a:pPr>
              <a:spcBef>
                <a:spcPct val="0"/>
              </a:spcBef>
              <a:buFontTx/>
              <a:buNone/>
            </a:pPr>
            <a:r>
              <a:rPr lang="en-GB" altLang="fi-FI" sz="1800"/>
              <a:t>FI-40014 University of Jyväskylä</a:t>
            </a:r>
          </a:p>
          <a:p>
            <a:pPr>
              <a:spcBef>
                <a:spcPct val="0"/>
              </a:spcBef>
              <a:buFontTx/>
              <a:buNone/>
            </a:pPr>
            <a:r>
              <a:rPr lang="en-GB" altLang="fi-FI" sz="1800"/>
              <a:t>tel. +358-50-3611909</a:t>
            </a:r>
          </a:p>
          <a:p>
            <a:pPr>
              <a:spcBef>
                <a:spcPct val="0"/>
              </a:spcBef>
              <a:buFontTx/>
              <a:buNone/>
            </a:pPr>
            <a:r>
              <a:rPr lang="en-GB" altLang="fi-FI" sz="1800"/>
              <a:t>Fax +358-14-617418</a:t>
            </a:r>
          </a:p>
          <a:p>
            <a:pPr>
              <a:spcBef>
                <a:spcPct val="0"/>
              </a:spcBef>
              <a:buFontTx/>
              <a:buNone/>
            </a:pPr>
            <a:r>
              <a:rPr lang="en-GB" altLang="fi-FI" sz="1800"/>
              <a:t>email: </a:t>
            </a:r>
            <a:r>
              <a:rPr lang="en-GB" altLang="fi-FI" sz="1800">
                <a:hlinkClick r:id="rId3"/>
              </a:rPr>
              <a:t>raimo.vuorinen@jyu.fi</a:t>
            </a:r>
            <a:endParaRPr lang="en-GB" altLang="fi-FI" sz="1800"/>
          </a:p>
          <a:p>
            <a:pPr>
              <a:spcBef>
                <a:spcPct val="0"/>
              </a:spcBef>
              <a:buFontTx/>
              <a:buNone/>
            </a:pPr>
            <a:r>
              <a:rPr lang="en-GB" altLang="fi-FI" sz="1800"/>
              <a:t>www: </a:t>
            </a:r>
            <a:r>
              <a:rPr lang="en-GB" altLang="fi-FI" sz="1800">
                <a:hlinkClick r:id="rId4"/>
              </a:rPr>
              <a:t>http://elgpn.eu/</a:t>
            </a:r>
            <a:endParaRPr lang="en-GB" altLang="fi-FI" sz="1800"/>
          </a:p>
          <a:p>
            <a:pPr>
              <a:spcBef>
                <a:spcPct val="0"/>
              </a:spcBef>
              <a:buFontTx/>
              <a:buNone/>
            </a:pPr>
            <a:r>
              <a:rPr lang="en-GB" altLang="fi-FI" sz="1800"/>
              <a:t>Skype: vuorai</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tsikko 1"/>
          <p:cNvSpPr>
            <a:spLocks noGrp="1"/>
          </p:cNvSpPr>
          <p:nvPr>
            <p:ph type="title"/>
          </p:nvPr>
        </p:nvSpPr>
        <p:spPr>
          <a:xfrm>
            <a:off x="446088" y="128588"/>
            <a:ext cx="8229600" cy="1143000"/>
          </a:xfrm>
        </p:spPr>
        <p:txBody>
          <a:bodyPr/>
          <a:lstStyle/>
          <a:p>
            <a:r>
              <a:rPr lang="fi-FI" altLang="fi-FI" b="1" smtClean="0"/>
              <a:t>Career?</a:t>
            </a:r>
          </a:p>
        </p:txBody>
      </p:sp>
      <p:grpSp>
        <p:nvGrpSpPr>
          <p:cNvPr id="4099" name="Ryhmä 3"/>
          <p:cNvGrpSpPr>
            <a:grpSpLocks/>
          </p:cNvGrpSpPr>
          <p:nvPr/>
        </p:nvGrpSpPr>
        <p:grpSpPr bwMode="auto">
          <a:xfrm>
            <a:off x="503238" y="1236663"/>
            <a:ext cx="6877050" cy="3848100"/>
            <a:chOff x="503527" y="1236762"/>
            <a:chExt cx="7903588" cy="4695356"/>
          </a:xfrm>
        </p:grpSpPr>
        <p:pic>
          <p:nvPicPr>
            <p:cNvPr id="4103" name="Picture 2" descr="C:\Users\rvuorin\AppData\Local\Microsoft\Windows\Temporary Internet Files\Content.IE5\5T3IEOYT\MP9004010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97" y="1271942"/>
              <a:ext cx="1726914" cy="258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descr="C:\Users\rvuorin\AppData\Local\Microsoft\Windows\Temporary Internet Files\Content.IE5\6966X2WW\MP9004425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27" y="3964238"/>
              <a:ext cx="2951820" cy="196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C:\Users\rvuorin\AppData\Local\Microsoft\Windows\Temporary Internet Files\Content.Outlook\OASLLS9C\potentiallllconference.jpg"/>
            <p:cNvPicPr>
              <a:picLocks noChangeAspect="1" noChangeArrowheads="1"/>
            </p:cNvPicPr>
            <p:nvPr/>
          </p:nvPicPr>
          <p:blipFill>
            <a:blip r:embed="rId4">
              <a:extLst>
                <a:ext uri="{28A0092B-C50C-407E-A947-70E740481C1C}">
                  <a14:useLocalDpi xmlns:a14="http://schemas.microsoft.com/office/drawing/2010/main" val="0"/>
                </a:ext>
              </a:extLst>
            </a:blip>
            <a:srcRect t="14177" b="47900"/>
            <a:stretch>
              <a:fillRect/>
            </a:stretch>
          </p:blipFill>
          <p:spPr bwMode="auto">
            <a:xfrm>
              <a:off x="3599363" y="3331375"/>
              <a:ext cx="4807752" cy="260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http://assets.inhabitat.com/wp-content/blogs.dir/1/files/2013/03/cracked-earth-ciat-537x356.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5876" y="1236762"/>
              <a:ext cx="2883319" cy="191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http://www.fhwa.dot.gov/ENVIRonment/air_quality/cmaq/research/advancing_mobility/i85i285.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571" y="1236762"/>
              <a:ext cx="2918280" cy="191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Tekstiruutu 4"/>
          <p:cNvSpPr txBox="1">
            <a:spLocks noChangeArrowheads="1"/>
          </p:cNvSpPr>
          <p:nvPr/>
        </p:nvSpPr>
        <p:spPr bwMode="auto">
          <a:xfrm>
            <a:off x="900113" y="54451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400" b="1"/>
              <a:t>Career choise</a:t>
            </a:r>
          </a:p>
        </p:txBody>
      </p:sp>
      <p:sp>
        <p:nvSpPr>
          <p:cNvPr id="4101" name="Tekstiruutu 16"/>
          <p:cNvSpPr txBox="1">
            <a:spLocks noChangeArrowheads="1"/>
          </p:cNvSpPr>
          <p:nvPr/>
        </p:nvSpPr>
        <p:spPr bwMode="auto">
          <a:xfrm>
            <a:off x="4589463" y="5445125"/>
            <a:ext cx="3297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400" b="1" dirty="0" err="1"/>
              <a:t>Career</a:t>
            </a:r>
            <a:r>
              <a:rPr lang="fi-FI" altLang="fi-FI" sz="2400" b="1" dirty="0"/>
              <a:t> </a:t>
            </a:r>
            <a:r>
              <a:rPr lang="fi-FI" altLang="fi-FI" sz="2400" b="1" dirty="0" err="1" smtClean="0"/>
              <a:t>construction</a:t>
            </a:r>
            <a:r>
              <a:rPr lang="fi-FI" altLang="fi-FI" sz="2400" b="1" dirty="0" smtClean="0"/>
              <a:t>?</a:t>
            </a:r>
            <a:endParaRPr lang="fi-FI" altLang="fi-FI" sz="2400" b="1" dirty="0"/>
          </a:p>
        </p:txBody>
      </p:sp>
      <p:sp>
        <p:nvSpPr>
          <p:cNvPr id="18" name="Nuoli vasemmalle ja oikealle 17"/>
          <p:cNvSpPr/>
          <p:nvPr/>
        </p:nvSpPr>
        <p:spPr>
          <a:xfrm>
            <a:off x="3348038" y="5516563"/>
            <a:ext cx="1008062" cy="3603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p:txBody>
          <a:bodyPr/>
          <a:lstStyle/>
          <a:p>
            <a:r>
              <a:rPr lang="fi-FI" altLang="fi-FI" sz="4000" b="1" smtClean="0"/>
              <a:t>Parallel paradigm shifts?</a:t>
            </a:r>
          </a:p>
        </p:txBody>
      </p:sp>
      <p:pic>
        <p:nvPicPr>
          <p:cNvPr id="5123" name="Picture 3" descr="C:\Users\rvuorin\AppData\Local\Microsoft\Windows\Temporary Internet Files\Content.IE5\6966X2WW\MC9003486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844675"/>
            <a:ext cx="9096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C:\Users\rvuorin\AppData\Local\Microsoft\Windows\Temporary Internet Files\Content.IE5\GE5OV2BN\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250" y="1773238"/>
            <a:ext cx="14986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kstiruutu 3"/>
          <p:cNvSpPr txBox="1">
            <a:spLocks noChangeArrowheads="1"/>
          </p:cNvSpPr>
          <p:nvPr/>
        </p:nvSpPr>
        <p:spPr bwMode="auto">
          <a:xfrm>
            <a:off x="539750" y="3068638"/>
            <a:ext cx="32575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400" b="1"/>
              <a:t>Voice of suppliers:</a:t>
            </a:r>
          </a:p>
          <a:p>
            <a:pPr eaLnBrk="1" hangingPunct="1">
              <a:spcBef>
                <a:spcPct val="0"/>
              </a:spcBef>
              <a:buFontTx/>
              <a:buNone/>
            </a:pPr>
            <a:endParaRPr lang="fi-FI" altLang="fi-FI" sz="2400" b="1"/>
          </a:p>
          <a:p>
            <a:pPr eaLnBrk="1" hangingPunct="1">
              <a:spcBef>
                <a:spcPct val="0"/>
              </a:spcBef>
              <a:buFontTx/>
              <a:buNone/>
            </a:pPr>
            <a:r>
              <a:rPr lang="fi-FI" altLang="fi-FI" sz="2400" b="1"/>
              <a:t>Education &amp; Training</a:t>
            </a:r>
          </a:p>
          <a:p>
            <a:pPr eaLnBrk="1" hangingPunct="1">
              <a:spcBef>
                <a:spcPct val="0"/>
              </a:spcBef>
              <a:buFontTx/>
              <a:buNone/>
            </a:pPr>
            <a:endParaRPr lang="fi-FI" altLang="fi-FI" sz="2400" b="1"/>
          </a:p>
          <a:p>
            <a:pPr eaLnBrk="1" hangingPunct="1">
              <a:spcBef>
                <a:spcPct val="0"/>
              </a:spcBef>
              <a:buFontTx/>
              <a:buNone/>
            </a:pPr>
            <a:r>
              <a:rPr lang="fi-FI" altLang="fi-FI" sz="2400" b="1"/>
              <a:t>Career counselling &amp;</a:t>
            </a:r>
          </a:p>
          <a:p>
            <a:pPr eaLnBrk="1" hangingPunct="1">
              <a:spcBef>
                <a:spcPct val="0"/>
              </a:spcBef>
              <a:buFontTx/>
              <a:buNone/>
            </a:pPr>
            <a:r>
              <a:rPr lang="fi-FI" altLang="fi-FI" sz="2400" b="1"/>
              <a:t>Career guidance</a:t>
            </a:r>
          </a:p>
        </p:txBody>
      </p:sp>
      <p:sp>
        <p:nvSpPr>
          <p:cNvPr id="5126" name="Tekstiruutu 7"/>
          <p:cNvSpPr txBox="1">
            <a:spLocks noChangeArrowheads="1"/>
          </p:cNvSpPr>
          <p:nvPr/>
        </p:nvSpPr>
        <p:spPr bwMode="auto">
          <a:xfrm>
            <a:off x="5661025" y="3068638"/>
            <a:ext cx="27622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400" b="1"/>
              <a:t>Voice of users:</a:t>
            </a:r>
          </a:p>
          <a:p>
            <a:pPr eaLnBrk="1" hangingPunct="1">
              <a:spcBef>
                <a:spcPct val="0"/>
              </a:spcBef>
              <a:buFontTx/>
              <a:buNone/>
            </a:pPr>
            <a:endParaRPr lang="fi-FI" altLang="fi-FI" sz="2400" b="1"/>
          </a:p>
          <a:p>
            <a:pPr eaLnBrk="1" hangingPunct="1">
              <a:spcBef>
                <a:spcPct val="0"/>
              </a:spcBef>
              <a:buFontTx/>
              <a:buNone/>
            </a:pPr>
            <a:r>
              <a:rPr lang="fi-FI" altLang="fi-FI" sz="2400" b="1"/>
              <a:t>Lifelong Learning</a:t>
            </a:r>
          </a:p>
          <a:p>
            <a:pPr eaLnBrk="1" hangingPunct="1">
              <a:spcBef>
                <a:spcPct val="0"/>
              </a:spcBef>
              <a:buFontTx/>
              <a:buNone/>
            </a:pPr>
            <a:endParaRPr lang="fi-FI" altLang="fi-FI" sz="2400" b="1"/>
          </a:p>
          <a:p>
            <a:pPr eaLnBrk="1" hangingPunct="1">
              <a:spcBef>
                <a:spcPct val="0"/>
              </a:spcBef>
              <a:buFontTx/>
              <a:buNone/>
            </a:pPr>
            <a:r>
              <a:rPr lang="fi-FI" altLang="fi-FI" sz="2400" b="1"/>
              <a:t>Careering ?</a:t>
            </a:r>
          </a:p>
          <a:p>
            <a:pPr eaLnBrk="1" hangingPunct="1">
              <a:spcBef>
                <a:spcPct val="0"/>
              </a:spcBef>
              <a:buFontTx/>
              <a:buNone/>
            </a:pPr>
            <a:r>
              <a:rPr lang="fi-FI" altLang="fi-FI" sz="2400" b="1"/>
              <a:t>Co-careering ?</a:t>
            </a:r>
          </a:p>
          <a:p>
            <a:pPr eaLnBrk="1" hangingPunct="1">
              <a:spcBef>
                <a:spcPct val="0"/>
              </a:spcBef>
              <a:buFontTx/>
              <a:buNone/>
            </a:pPr>
            <a:r>
              <a:rPr lang="fi-FI" altLang="fi-FI" sz="2400" b="1"/>
              <a:t>Life Design ?</a:t>
            </a:r>
          </a:p>
        </p:txBody>
      </p:sp>
      <p:sp>
        <p:nvSpPr>
          <p:cNvPr id="5" name="Nuoli vasemmalle ja oikealle 4"/>
          <p:cNvSpPr/>
          <p:nvPr/>
        </p:nvSpPr>
        <p:spPr>
          <a:xfrm>
            <a:off x="4067175" y="3141663"/>
            <a:ext cx="1009650" cy="358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 name="Nuoli vasemmalle ja oikealle 9"/>
          <p:cNvSpPr/>
          <p:nvPr/>
        </p:nvSpPr>
        <p:spPr>
          <a:xfrm>
            <a:off x="4067175" y="4005263"/>
            <a:ext cx="1009650" cy="3603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1" name="Nuoli vasemmalle ja oikealle 10"/>
          <p:cNvSpPr/>
          <p:nvPr/>
        </p:nvSpPr>
        <p:spPr>
          <a:xfrm>
            <a:off x="4067175" y="4797425"/>
            <a:ext cx="1009650" cy="3603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188913"/>
            <a:ext cx="7772400" cy="1143000"/>
          </a:xfrm>
        </p:spPr>
        <p:txBody>
          <a:bodyPr/>
          <a:lstStyle/>
          <a:p>
            <a:r>
              <a:rPr lang="fr-BE" altLang="fi-FI" sz="2800" b="1" smtClean="0"/>
              <a:t>Definition of Lifelong Guidance?</a:t>
            </a:r>
            <a:endParaRPr lang="en-GB" altLang="fi-FI" sz="2800" b="1" smtClean="0"/>
          </a:p>
        </p:txBody>
      </p:sp>
      <p:sp>
        <p:nvSpPr>
          <p:cNvPr id="6147" name="Rectangle 3"/>
          <p:cNvSpPr>
            <a:spLocks noGrp="1" noChangeArrowheads="1"/>
          </p:cNvSpPr>
          <p:nvPr>
            <p:ph type="body" idx="4294967295"/>
          </p:nvPr>
        </p:nvSpPr>
        <p:spPr>
          <a:xfrm>
            <a:off x="1046163" y="1268413"/>
            <a:ext cx="7489825" cy="4057650"/>
          </a:xfrm>
        </p:spPr>
        <p:txBody>
          <a:bodyPr/>
          <a:lstStyle/>
          <a:p>
            <a:r>
              <a:rPr lang="fr-BE" altLang="fi-FI" sz="2000" b="1" smtClean="0">
                <a:solidFill>
                  <a:schemeClr val="accent2"/>
                </a:solidFill>
              </a:rPr>
              <a:t>What?</a:t>
            </a:r>
            <a:r>
              <a:rPr lang="fr-BE" altLang="fi-FI" sz="2000" smtClean="0"/>
              <a:t> Activities: e.g.information giving, advice, counselling, assessment, teaching, advocacy</a:t>
            </a:r>
          </a:p>
          <a:p>
            <a:r>
              <a:rPr lang="fr-BE" altLang="fi-FI" sz="2000" b="1" smtClean="0">
                <a:solidFill>
                  <a:schemeClr val="accent2"/>
                </a:solidFill>
              </a:rPr>
              <a:t>For whom/With who?</a:t>
            </a:r>
            <a:r>
              <a:rPr lang="fr-BE" altLang="fi-FI" sz="2000" smtClean="0"/>
              <a:t> All citizens</a:t>
            </a:r>
          </a:p>
          <a:p>
            <a:r>
              <a:rPr lang="fr-BE" altLang="fi-FI" sz="2000" b="1" smtClean="0">
                <a:solidFill>
                  <a:schemeClr val="accent2"/>
                </a:solidFill>
              </a:rPr>
              <a:t>When?</a:t>
            </a:r>
            <a:r>
              <a:rPr lang="fr-BE" altLang="fi-FI" sz="2000" smtClean="0"/>
              <a:t> Any age and point in their lives</a:t>
            </a:r>
          </a:p>
          <a:p>
            <a:r>
              <a:rPr lang="fr-BE" altLang="fi-FI" sz="2000" b="1" smtClean="0">
                <a:solidFill>
                  <a:schemeClr val="accent2"/>
                </a:solidFill>
              </a:rPr>
              <a:t>Focus?</a:t>
            </a:r>
            <a:r>
              <a:rPr lang="fr-BE" altLang="fi-FI" sz="2000" smtClean="0"/>
              <a:t> Making meaningful life choices on learning and work. Empowerment to manage learning and career</a:t>
            </a:r>
          </a:p>
          <a:p>
            <a:r>
              <a:rPr lang="fr-BE" altLang="fi-FI" sz="2000" b="1" smtClean="0">
                <a:solidFill>
                  <a:schemeClr val="accent2"/>
                </a:solidFill>
              </a:rPr>
              <a:t>Career?</a:t>
            </a:r>
            <a:r>
              <a:rPr lang="fr-BE" altLang="fi-FI" sz="2000" smtClean="0"/>
              <a:t> </a:t>
            </a:r>
            <a:r>
              <a:rPr lang="fr-BE" altLang="fi-FI" sz="2000" smtClean="0">
                <a:solidFill>
                  <a:srgbClr val="FF0000"/>
                </a:solidFill>
              </a:rPr>
              <a:t>Individual lifepaths in learning, work and in others settings in which these capcities and competences are learned and/or used</a:t>
            </a:r>
          </a:p>
          <a:p>
            <a:r>
              <a:rPr lang="fr-BE" altLang="fi-FI" sz="2000" b="1" smtClean="0">
                <a:solidFill>
                  <a:schemeClr val="accent2"/>
                </a:solidFill>
              </a:rPr>
              <a:t>Where?</a:t>
            </a:r>
            <a:r>
              <a:rPr lang="fr-BE" altLang="fi-FI" sz="2000" smtClean="0"/>
              <a:t> Education, training, employment, community, private </a:t>
            </a:r>
          </a:p>
          <a:p>
            <a:endParaRPr lang="fr-BE" altLang="fi-FI" sz="2000" smtClean="0"/>
          </a:p>
          <a:p>
            <a:pPr lvl="1"/>
            <a:r>
              <a:rPr lang="en-GB" altLang="fi-FI" sz="2000" smtClean="0"/>
              <a:t>EU Council of Ministries Resolution on lifelong guidance 2004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p:txBody>
          <a:bodyPr/>
          <a:lstStyle/>
          <a:p>
            <a:r>
              <a:rPr lang="fi-FI" altLang="fi-FI" sz="3200" b="1" smtClean="0"/>
              <a:t>Lifelong Career Management Skills </a:t>
            </a:r>
            <a:br>
              <a:rPr lang="fi-FI" altLang="fi-FI" sz="3200" b="1" smtClean="0"/>
            </a:br>
            <a:r>
              <a:rPr lang="fi-FI" altLang="fi-FI" sz="3200" b="1" smtClean="0"/>
              <a:t>(CMS)</a:t>
            </a:r>
          </a:p>
        </p:txBody>
      </p:sp>
      <p:sp>
        <p:nvSpPr>
          <p:cNvPr id="8195" name="Sisällön paikkamerkki 2"/>
          <p:cNvSpPr>
            <a:spLocks noGrp="1"/>
          </p:cNvSpPr>
          <p:nvPr>
            <p:ph idx="1"/>
          </p:nvPr>
        </p:nvSpPr>
        <p:spPr/>
        <p:txBody>
          <a:bodyPr/>
          <a:lstStyle/>
          <a:p>
            <a:r>
              <a:rPr lang="en-US" altLang="fi-FI" sz="2800" smtClean="0"/>
              <a:t>“Career management skills refer to a whole range of competences which provide structured ways for individuals and groups to gather, analyse, synthesise and organise self, educational and occupational information, as well as the skills to make and implement decisions and transitions.” </a:t>
            </a:r>
            <a:endParaRPr lang="fi-FI" altLang="fi-FI" sz="2800" smtClean="0"/>
          </a:p>
          <a:p>
            <a:pPr>
              <a:buFontTx/>
              <a:buNone/>
            </a:pPr>
            <a:r>
              <a:rPr lang="en-US" altLang="fi-FI" sz="2800" smtClean="0"/>
              <a:t>	(ELGPN 2010)</a:t>
            </a:r>
            <a:endParaRPr lang="fi-FI" altLang="fi-FI" sz="2800" smtClean="0"/>
          </a:p>
          <a:p>
            <a:pPr>
              <a:buFontTx/>
              <a:buNone/>
            </a:pPr>
            <a:endParaRPr lang="fi-FI" altLang="fi-FI" smtClean="0"/>
          </a:p>
          <a:p>
            <a:endParaRPr lang="fi-FI" altLang="fi-FI"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3"/>
          <p:cNvSpPr/>
          <p:nvPr/>
        </p:nvSpPr>
        <p:spPr>
          <a:xfrm>
            <a:off x="609600" y="763588"/>
            <a:ext cx="3214688" cy="3071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Oval 4"/>
          <p:cNvSpPr/>
          <p:nvPr/>
        </p:nvSpPr>
        <p:spPr>
          <a:xfrm>
            <a:off x="2752725" y="692150"/>
            <a:ext cx="3214688" cy="3071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5"/>
          <p:cNvSpPr/>
          <p:nvPr/>
        </p:nvSpPr>
        <p:spPr>
          <a:xfrm>
            <a:off x="1824038" y="2192338"/>
            <a:ext cx="3214687" cy="3071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73" name="TextBox 6"/>
          <p:cNvSpPr txBox="1">
            <a:spLocks noChangeArrowheads="1"/>
          </p:cNvSpPr>
          <p:nvPr/>
        </p:nvSpPr>
        <p:spPr bwMode="auto">
          <a:xfrm>
            <a:off x="2752725" y="4049713"/>
            <a:ext cx="1557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latin typeface="Calibri" pitchFamily="34" charset="0"/>
                <a:cs typeface="Arial" charset="0"/>
              </a:rPr>
              <a:t>Personal</a:t>
            </a:r>
          </a:p>
          <a:p>
            <a:pPr eaLnBrk="1" hangingPunct="1">
              <a:spcBef>
                <a:spcPct val="0"/>
              </a:spcBef>
              <a:buFontTx/>
              <a:buNone/>
            </a:pPr>
            <a:r>
              <a:rPr lang="fi-FI" altLang="fi-FI" sz="1800">
                <a:latin typeface="Calibri" pitchFamily="34" charset="0"/>
                <a:cs typeface="Arial" charset="0"/>
              </a:rPr>
              <a:t>competences</a:t>
            </a:r>
            <a:endParaRPr lang="en-US" altLang="fi-FI" sz="1800">
              <a:latin typeface="Calibri" pitchFamily="34" charset="0"/>
              <a:cs typeface="Arial" charset="0"/>
            </a:endParaRPr>
          </a:p>
        </p:txBody>
      </p:sp>
      <p:sp>
        <p:nvSpPr>
          <p:cNvPr id="7174" name="TextBox 7"/>
          <p:cNvSpPr txBox="1">
            <a:spLocks noChangeArrowheads="1"/>
          </p:cNvSpPr>
          <p:nvPr/>
        </p:nvSpPr>
        <p:spPr bwMode="auto">
          <a:xfrm>
            <a:off x="4052888" y="1474788"/>
            <a:ext cx="1557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latin typeface="Calibri" pitchFamily="34" charset="0"/>
                <a:cs typeface="Arial" charset="0"/>
              </a:rPr>
              <a:t>Social</a:t>
            </a:r>
          </a:p>
          <a:p>
            <a:pPr eaLnBrk="1" hangingPunct="1">
              <a:spcBef>
                <a:spcPct val="0"/>
              </a:spcBef>
              <a:buFontTx/>
              <a:buNone/>
            </a:pPr>
            <a:r>
              <a:rPr lang="fi-FI" altLang="fi-FI" sz="1800">
                <a:latin typeface="Calibri" pitchFamily="34" charset="0"/>
                <a:cs typeface="Arial" charset="0"/>
              </a:rPr>
              <a:t>competences</a:t>
            </a:r>
            <a:endParaRPr lang="en-US" altLang="fi-FI" sz="1800">
              <a:latin typeface="Calibri" pitchFamily="34" charset="0"/>
              <a:cs typeface="Arial" charset="0"/>
            </a:endParaRPr>
          </a:p>
        </p:txBody>
      </p:sp>
      <p:sp>
        <p:nvSpPr>
          <p:cNvPr id="7175" name="TextBox 8"/>
          <p:cNvSpPr txBox="1">
            <a:spLocks noChangeArrowheads="1"/>
          </p:cNvSpPr>
          <p:nvPr/>
        </p:nvSpPr>
        <p:spPr bwMode="auto">
          <a:xfrm>
            <a:off x="981075" y="1549400"/>
            <a:ext cx="1557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latin typeface="Calibri" pitchFamily="34" charset="0"/>
                <a:cs typeface="Arial" charset="0"/>
              </a:rPr>
              <a:t>Professional</a:t>
            </a:r>
          </a:p>
          <a:p>
            <a:pPr eaLnBrk="1" hangingPunct="1">
              <a:spcBef>
                <a:spcPct val="0"/>
              </a:spcBef>
              <a:buFontTx/>
              <a:buNone/>
            </a:pPr>
            <a:r>
              <a:rPr lang="fi-FI" altLang="fi-FI" sz="1800">
                <a:latin typeface="Calibri" pitchFamily="34" charset="0"/>
                <a:cs typeface="Arial" charset="0"/>
              </a:rPr>
              <a:t>competences</a:t>
            </a:r>
            <a:endParaRPr lang="en-US" altLang="fi-FI" sz="1800">
              <a:latin typeface="Calibri" pitchFamily="34" charset="0"/>
              <a:cs typeface="Arial" charset="0"/>
            </a:endParaRPr>
          </a:p>
        </p:txBody>
      </p:sp>
      <p:sp>
        <p:nvSpPr>
          <p:cNvPr id="7176" name="TextBox 11"/>
          <p:cNvSpPr txBox="1">
            <a:spLocks noChangeArrowheads="1"/>
          </p:cNvSpPr>
          <p:nvPr/>
        </p:nvSpPr>
        <p:spPr bwMode="auto">
          <a:xfrm>
            <a:off x="6407150" y="1312863"/>
            <a:ext cx="24860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400">
                <a:latin typeface="Calibri" pitchFamily="34" charset="0"/>
                <a:cs typeface="Arial" charset="0"/>
              </a:rPr>
              <a:t>Key and </a:t>
            </a:r>
          </a:p>
          <a:p>
            <a:pPr eaLnBrk="1" hangingPunct="1">
              <a:spcBef>
                <a:spcPct val="0"/>
              </a:spcBef>
              <a:buFontTx/>
              <a:buNone/>
            </a:pPr>
            <a:r>
              <a:rPr lang="fi-FI" altLang="fi-FI" sz="2400">
                <a:latin typeface="Calibri" pitchFamily="34" charset="0"/>
                <a:cs typeface="Arial" charset="0"/>
              </a:rPr>
              <a:t>Tranversal</a:t>
            </a:r>
          </a:p>
          <a:p>
            <a:pPr eaLnBrk="1" hangingPunct="1">
              <a:spcBef>
                <a:spcPct val="0"/>
              </a:spcBef>
              <a:buFontTx/>
              <a:buNone/>
            </a:pPr>
            <a:r>
              <a:rPr lang="fi-FI" altLang="fi-FI" sz="2400">
                <a:latin typeface="Calibri" pitchFamily="34" charset="0"/>
                <a:cs typeface="Arial" charset="0"/>
              </a:rPr>
              <a:t>Competences </a:t>
            </a:r>
          </a:p>
          <a:p>
            <a:pPr eaLnBrk="1" hangingPunct="1">
              <a:spcBef>
                <a:spcPct val="0"/>
              </a:spcBef>
              <a:buFontTx/>
              <a:buNone/>
            </a:pPr>
            <a:endParaRPr lang="fi-FI" altLang="fi-FI" sz="2400">
              <a:latin typeface="Calibri" pitchFamily="34" charset="0"/>
              <a:cs typeface="Arial" charset="0"/>
            </a:endParaRPr>
          </a:p>
          <a:p>
            <a:pPr eaLnBrk="1" hangingPunct="1">
              <a:spcBef>
                <a:spcPct val="0"/>
              </a:spcBef>
              <a:buFontTx/>
              <a:buNone/>
            </a:pPr>
            <a:r>
              <a:rPr lang="fi-FI" altLang="fi-FI" sz="2400">
                <a:latin typeface="Calibri" pitchFamily="34" charset="0"/>
                <a:cs typeface="Arial" charset="0"/>
              </a:rPr>
              <a:t>Rethinking of:</a:t>
            </a:r>
          </a:p>
          <a:p>
            <a:pPr eaLnBrk="1" hangingPunct="1">
              <a:spcBef>
                <a:spcPct val="0"/>
              </a:spcBef>
              <a:buFontTx/>
              <a:buNone/>
            </a:pPr>
            <a:endParaRPr lang="fi-FI" altLang="fi-FI" sz="2400">
              <a:latin typeface="Calibri" pitchFamily="34" charset="0"/>
              <a:cs typeface="Arial" charset="0"/>
            </a:endParaRPr>
          </a:p>
          <a:p>
            <a:pPr eaLnBrk="1" hangingPunct="1">
              <a:spcBef>
                <a:spcPct val="0"/>
              </a:spcBef>
              <a:buFontTx/>
              <a:buNone/>
            </a:pPr>
            <a:r>
              <a:rPr lang="fi-FI" altLang="fi-FI" sz="2400">
                <a:solidFill>
                  <a:schemeClr val="tx2"/>
                </a:solidFill>
                <a:latin typeface="Calibri" pitchFamily="34" charset="0"/>
                <a:cs typeface="Arial" charset="0"/>
              </a:rPr>
              <a:t>Lifelong </a:t>
            </a:r>
          </a:p>
          <a:p>
            <a:pPr eaLnBrk="1" hangingPunct="1">
              <a:spcBef>
                <a:spcPct val="0"/>
              </a:spcBef>
              <a:buFontTx/>
              <a:buNone/>
            </a:pPr>
            <a:r>
              <a:rPr lang="fi-FI" altLang="fi-FI" sz="2400" b="1">
                <a:solidFill>
                  <a:schemeClr val="tx2"/>
                </a:solidFill>
                <a:latin typeface="Calibri" pitchFamily="34" charset="0"/>
                <a:cs typeface="Arial" charset="0"/>
              </a:rPr>
              <a:t>Career </a:t>
            </a:r>
          </a:p>
          <a:p>
            <a:pPr eaLnBrk="1" hangingPunct="1">
              <a:spcBef>
                <a:spcPct val="0"/>
              </a:spcBef>
              <a:buFontTx/>
              <a:buNone/>
            </a:pPr>
            <a:r>
              <a:rPr lang="fi-FI" altLang="fi-FI" sz="2400" b="1">
                <a:solidFill>
                  <a:schemeClr val="tx2"/>
                </a:solidFill>
                <a:latin typeface="Calibri" pitchFamily="34" charset="0"/>
                <a:cs typeface="Arial" charset="0"/>
              </a:rPr>
              <a:t>Management </a:t>
            </a:r>
          </a:p>
          <a:p>
            <a:pPr eaLnBrk="1" hangingPunct="1">
              <a:spcBef>
                <a:spcPct val="0"/>
              </a:spcBef>
              <a:buFontTx/>
              <a:buNone/>
            </a:pPr>
            <a:r>
              <a:rPr lang="fi-FI" altLang="fi-FI" sz="2400" b="1">
                <a:solidFill>
                  <a:schemeClr val="tx2"/>
                </a:solidFill>
                <a:latin typeface="Calibri" pitchFamily="34" charset="0"/>
                <a:cs typeface="Arial" charset="0"/>
              </a:rPr>
              <a:t>Skills </a:t>
            </a:r>
            <a:r>
              <a:rPr lang="fi-FI" altLang="fi-FI" sz="2400">
                <a:solidFill>
                  <a:schemeClr val="tx2"/>
                </a:solidFill>
                <a:latin typeface="Calibri" pitchFamily="34" charset="0"/>
                <a:cs typeface="Arial" charset="0"/>
              </a:rPr>
              <a:t>as one key competence of Lifelong Learning</a:t>
            </a:r>
            <a:endParaRPr lang="en-US" altLang="fi-FI" sz="2400">
              <a:solidFill>
                <a:schemeClr val="tx2"/>
              </a:solidFill>
              <a:latin typeface="Calibri" pitchFamily="34" charset="0"/>
              <a:cs typeface="Arial" charset="0"/>
            </a:endParaRPr>
          </a:p>
        </p:txBody>
      </p:sp>
      <p:cxnSp>
        <p:nvCxnSpPr>
          <p:cNvPr id="12" name="Straight Arrow Connector 10"/>
          <p:cNvCxnSpPr/>
          <p:nvPr/>
        </p:nvCxnSpPr>
        <p:spPr>
          <a:xfrm rot="10800000">
            <a:off x="3309938" y="2770188"/>
            <a:ext cx="2928937" cy="92868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l="26585" t="16490" r="20601" b="5319"/>
          <a:stretch>
            <a:fillRect/>
          </a:stretch>
        </p:blipFill>
        <p:spPr bwMode="auto">
          <a:xfrm>
            <a:off x="395288" y="161925"/>
            <a:ext cx="6408737"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Suorakulmio 3"/>
          <p:cNvSpPr>
            <a:spLocks noChangeArrowheads="1"/>
          </p:cNvSpPr>
          <p:nvPr/>
        </p:nvSpPr>
        <p:spPr bwMode="auto">
          <a:xfrm>
            <a:off x="6804025" y="3556000"/>
            <a:ext cx="19446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t>Eurostat (2010)</a:t>
            </a:r>
          </a:p>
          <a:p>
            <a:pPr eaLnBrk="1" hangingPunct="1">
              <a:spcBef>
                <a:spcPct val="0"/>
              </a:spcBef>
              <a:buFontTx/>
              <a:buNone/>
            </a:pPr>
            <a:r>
              <a:rPr lang="en-US" altLang="fi-FI" sz="1800"/>
              <a:t>Flash EB No 304 – Employers’ perception of graduate employability </a:t>
            </a:r>
            <a:endParaRPr lang="fi-FI" altLang="fi-FI"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p:txBody>
          <a:bodyPr/>
          <a:lstStyle/>
          <a:p>
            <a:r>
              <a:rPr lang="fi-FI" altLang="fi-FI" sz="3600" b="1" smtClean="0"/>
              <a:t>Elements of CMS </a:t>
            </a:r>
            <a:br>
              <a:rPr lang="fi-FI" altLang="fi-FI" sz="3600" b="1" smtClean="0"/>
            </a:br>
            <a:r>
              <a:rPr lang="fi-FI" altLang="fi-FI" sz="2000" b="1" smtClean="0"/>
              <a:t>(Sultana 2011)</a:t>
            </a:r>
          </a:p>
        </p:txBody>
      </p:sp>
      <p:sp>
        <p:nvSpPr>
          <p:cNvPr id="23555" name="Sisällön paikkamerkki 2"/>
          <p:cNvSpPr>
            <a:spLocks noGrp="1"/>
          </p:cNvSpPr>
          <p:nvPr>
            <p:ph idx="1"/>
          </p:nvPr>
        </p:nvSpPr>
        <p:spPr>
          <a:xfrm>
            <a:off x="457200" y="1423988"/>
            <a:ext cx="8229600" cy="4525962"/>
          </a:xfrm>
        </p:spPr>
        <p:txBody>
          <a:bodyPr/>
          <a:lstStyle/>
          <a:p>
            <a:pPr marL="0" indent="0">
              <a:buFontTx/>
              <a:buNone/>
              <a:defRPr/>
            </a:pPr>
            <a:r>
              <a:rPr lang="fi-FI" sz="2400" b="1" dirty="0" smtClean="0"/>
              <a:t>Personal </a:t>
            </a:r>
            <a:r>
              <a:rPr lang="fi-FI" sz="2400" b="1" dirty="0" err="1" smtClean="0"/>
              <a:t>choices</a:t>
            </a:r>
            <a:r>
              <a:rPr lang="fi-FI" sz="2400" b="1" dirty="0" smtClean="0"/>
              <a:t> and </a:t>
            </a:r>
            <a:r>
              <a:rPr lang="fi-FI" sz="2400" b="1" dirty="0" err="1" smtClean="0"/>
              <a:t>skills</a:t>
            </a:r>
            <a:endParaRPr lang="fi-FI" sz="2400" b="1" dirty="0" smtClean="0"/>
          </a:p>
          <a:p>
            <a:pPr lvl="1">
              <a:defRPr/>
            </a:pPr>
            <a:r>
              <a:rPr lang="fi-FI" sz="2000" dirty="0" err="1" smtClean="0"/>
              <a:t>Knowing</a:t>
            </a:r>
            <a:r>
              <a:rPr lang="fi-FI" sz="2000" dirty="0" smtClean="0"/>
              <a:t> </a:t>
            </a:r>
            <a:r>
              <a:rPr lang="fi-FI" sz="2000" dirty="0" err="1" smtClean="0"/>
              <a:t>self</a:t>
            </a:r>
            <a:r>
              <a:rPr lang="fi-FI" sz="2000" dirty="0" smtClean="0"/>
              <a:t>, </a:t>
            </a:r>
            <a:r>
              <a:rPr lang="fi-FI" sz="2000" dirty="0" err="1" smtClean="0"/>
              <a:t>self-assessment</a:t>
            </a:r>
            <a:r>
              <a:rPr lang="fi-FI" sz="2000" dirty="0" smtClean="0"/>
              <a:t>, </a:t>
            </a:r>
            <a:r>
              <a:rPr lang="fi-FI" sz="2000" dirty="0" err="1" smtClean="0"/>
              <a:t>decision-making</a:t>
            </a:r>
            <a:r>
              <a:rPr lang="fi-FI" sz="2000" dirty="0" smtClean="0"/>
              <a:t>, </a:t>
            </a:r>
            <a:r>
              <a:rPr lang="fi-FI" sz="2000" dirty="0" err="1" smtClean="0"/>
              <a:t>transitions</a:t>
            </a:r>
            <a:r>
              <a:rPr lang="fi-FI" sz="2000" dirty="0" smtClean="0"/>
              <a:t>, </a:t>
            </a:r>
            <a:r>
              <a:rPr lang="fi-FI" sz="2000" dirty="0" err="1" smtClean="0"/>
              <a:t>acting</a:t>
            </a:r>
            <a:r>
              <a:rPr lang="fi-FI" sz="2000" dirty="0" smtClean="0"/>
              <a:t> in a </a:t>
            </a:r>
            <a:r>
              <a:rPr lang="fi-FI" sz="2000" dirty="0" err="1" smtClean="0"/>
              <a:t>diverse</a:t>
            </a:r>
            <a:r>
              <a:rPr lang="fi-FI" sz="2000" dirty="0" smtClean="0"/>
              <a:t> </a:t>
            </a:r>
            <a:r>
              <a:rPr lang="fi-FI" sz="2000" dirty="0" err="1" smtClean="0"/>
              <a:t>cultural</a:t>
            </a:r>
            <a:r>
              <a:rPr lang="fi-FI" sz="2000" dirty="0" smtClean="0"/>
              <a:t> </a:t>
            </a:r>
            <a:r>
              <a:rPr lang="fi-FI" sz="2000" dirty="0" err="1" smtClean="0"/>
              <a:t>environment</a:t>
            </a:r>
            <a:endParaRPr lang="fi-FI" sz="2000" dirty="0" smtClean="0"/>
          </a:p>
          <a:p>
            <a:pPr marL="0" indent="0">
              <a:buFontTx/>
              <a:buNone/>
              <a:defRPr/>
            </a:pPr>
            <a:r>
              <a:rPr lang="fi-FI" sz="2400" b="1" dirty="0" err="1" smtClean="0"/>
              <a:t>Links</a:t>
            </a:r>
            <a:r>
              <a:rPr lang="fi-FI" sz="2400" b="1" dirty="0" smtClean="0"/>
              <a:t> </a:t>
            </a:r>
            <a:r>
              <a:rPr lang="fi-FI" sz="2400" b="1" dirty="0" err="1" smtClean="0"/>
              <a:t>between</a:t>
            </a:r>
            <a:r>
              <a:rPr lang="fi-FI" sz="2400" b="1" dirty="0" smtClean="0"/>
              <a:t> </a:t>
            </a:r>
            <a:r>
              <a:rPr lang="fi-FI" sz="2400" b="1" dirty="0" err="1" smtClean="0"/>
              <a:t>education</a:t>
            </a:r>
            <a:r>
              <a:rPr lang="fi-FI" sz="2400" b="1" dirty="0" smtClean="0"/>
              <a:t> and </a:t>
            </a:r>
            <a:r>
              <a:rPr lang="fi-FI" sz="2400" b="1" dirty="0" err="1" smtClean="0"/>
              <a:t>work</a:t>
            </a:r>
            <a:endParaRPr lang="fi-FI" sz="2400" b="1" dirty="0" smtClean="0"/>
          </a:p>
          <a:p>
            <a:pPr lvl="1">
              <a:defRPr/>
            </a:pPr>
            <a:r>
              <a:rPr lang="fi-FI" sz="2000" dirty="0" smtClean="0"/>
              <a:t>Courses and </a:t>
            </a:r>
            <a:r>
              <a:rPr lang="fi-FI" sz="2000" dirty="0" err="1" smtClean="0"/>
              <a:t>job</a:t>
            </a:r>
            <a:r>
              <a:rPr lang="fi-FI" sz="2000" dirty="0" smtClean="0"/>
              <a:t> </a:t>
            </a:r>
            <a:r>
              <a:rPr lang="fi-FI" sz="2000" dirty="0" err="1" smtClean="0"/>
              <a:t>opportunities</a:t>
            </a:r>
            <a:r>
              <a:rPr lang="fi-FI" sz="2000" dirty="0" smtClean="0"/>
              <a:t>, </a:t>
            </a:r>
            <a:r>
              <a:rPr lang="fi-FI" sz="2000" dirty="0" err="1" smtClean="0"/>
              <a:t>requirements</a:t>
            </a:r>
            <a:r>
              <a:rPr lang="fi-FI" sz="2000" dirty="0" smtClean="0"/>
              <a:t>, </a:t>
            </a:r>
            <a:r>
              <a:rPr lang="fi-FI" sz="2000" dirty="0" err="1" smtClean="0"/>
              <a:t>career</a:t>
            </a:r>
            <a:r>
              <a:rPr lang="fi-FI" sz="2000" dirty="0" smtClean="0"/>
              <a:t> </a:t>
            </a:r>
            <a:r>
              <a:rPr lang="fi-FI" sz="2000" dirty="0" err="1" smtClean="0"/>
              <a:t>exploration</a:t>
            </a:r>
            <a:r>
              <a:rPr lang="fi-FI" sz="2000" dirty="0" smtClean="0"/>
              <a:t>, </a:t>
            </a:r>
            <a:r>
              <a:rPr lang="fi-FI" sz="2000" dirty="0" err="1" smtClean="0"/>
              <a:t>learning</a:t>
            </a:r>
            <a:r>
              <a:rPr lang="fi-FI" sz="2000" dirty="0" smtClean="0"/>
              <a:t> </a:t>
            </a:r>
            <a:r>
              <a:rPr lang="fi-FI" sz="2000" dirty="0" err="1" smtClean="0"/>
              <a:t>skills</a:t>
            </a:r>
            <a:endParaRPr lang="fi-FI" sz="2000" dirty="0" smtClean="0"/>
          </a:p>
          <a:p>
            <a:pPr marL="0" indent="0">
              <a:buFontTx/>
              <a:buNone/>
              <a:defRPr/>
            </a:pPr>
            <a:r>
              <a:rPr lang="fi-FI" sz="2400" b="1" dirty="0" smtClean="0"/>
              <a:t>The labour </a:t>
            </a:r>
            <a:r>
              <a:rPr lang="fi-FI" sz="2400" b="1" dirty="0" err="1" smtClean="0"/>
              <a:t>market</a:t>
            </a:r>
            <a:endParaRPr lang="fi-FI" sz="2400" b="1" dirty="0" smtClean="0"/>
          </a:p>
          <a:p>
            <a:pPr lvl="1">
              <a:defRPr/>
            </a:pPr>
            <a:r>
              <a:rPr lang="fi-FI" sz="2000" dirty="0" smtClean="0"/>
              <a:t>Rights and </a:t>
            </a:r>
            <a:r>
              <a:rPr lang="fi-FI" sz="2000" dirty="0" err="1" smtClean="0"/>
              <a:t>duties</a:t>
            </a:r>
            <a:r>
              <a:rPr lang="fi-FI" sz="2000" dirty="0" smtClean="0"/>
              <a:t> at </a:t>
            </a:r>
            <a:r>
              <a:rPr lang="fi-FI" sz="2000" dirty="0" err="1" smtClean="0"/>
              <a:t>work</a:t>
            </a:r>
            <a:r>
              <a:rPr lang="fi-FI" sz="2000" dirty="0" smtClean="0"/>
              <a:t>, </a:t>
            </a:r>
            <a:r>
              <a:rPr lang="fi-FI" sz="2000" dirty="0" err="1" smtClean="0"/>
              <a:t>equal</a:t>
            </a:r>
            <a:r>
              <a:rPr lang="fi-FI" sz="2000" dirty="0" smtClean="0"/>
              <a:t> </a:t>
            </a:r>
            <a:r>
              <a:rPr lang="fi-FI" sz="2000" dirty="0" err="1" smtClean="0"/>
              <a:t>opportunities</a:t>
            </a:r>
            <a:r>
              <a:rPr lang="fi-FI" sz="2000" dirty="0" smtClean="0"/>
              <a:t>, </a:t>
            </a:r>
            <a:r>
              <a:rPr lang="fi-FI" sz="2000" dirty="0" err="1" smtClean="0"/>
              <a:t>velues</a:t>
            </a:r>
            <a:r>
              <a:rPr lang="fi-FI" sz="2000" dirty="0" smtClean="0"/>
              <a:t> of </a:t>
            </a:r>
            <a:r>
              <a:rPr lang="fi-FI" sz="2000" dirty="0" err="1" smtClean="0"/>
              <a:t>different</a:t>
            </a:r>
            <a:r>
              <a:rPr lang="fi-FI" sz="2000" dirty="0" smtClean="0"/>
              <a:t> </a:t>
            </a:r>
            <a:r>
              <a:rPr lang="fi-FI" sz="2000" dirty="0" err="1" smtClean="0"/>
              <a:t>lifestyles</a:t>
            </a:r>
            <a:endParaRPr lang="fi-FI" sz="2000" dirty="0" smtClean="0"/>
          </a:p>
          <a:p>
            <a:pPr marL="457200" lvl="1" indent="0">
              <a:buFontTx/>
              <a:buNone/>
              <a:defRPr/>
            </a:pPr>
            <a:endParaRPr lang="fi-FI" sz="2000"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letusrakenne">
  <a:themeElements>
    <a:clrScheme name="Oletusrakenne 15">
      <a:dk1>
        <a:srgbClr val="000000"/>
      </a:dk1>
      <a:lt1>
        <a:srgbClr val="FFFFFF"/>
      </a:lt1>
      <a:dk2>
        <a:srgbClr val="0033CC"/>
      </a:dk2>
      <a:lt2>
        <a:srgbClr val="808080"/>
      </a:lt2>
      <a:accent1>
        <a:srgbClr val="F8F8F8"/>
      </a:accent1>
      <a:accent2>
        <a:srgbClr val="003399"/>
      </a:accent2>
      <a:accent3>
        <a:srgbClr val="FFFFFF"/>
      </a:accent3>
      <a:accent4>
        <a:srgbClr val="000000"/>
      </a:accent4>
      <a:accent5>
        <a:srgbClr val="FBFBFB"/>
      </a:accent5>
      <a:accent6>
        <a:srgbClr val="002D8A"/>
      </a:accent6>
      <a:hlink>
        <a:srgbClr val="0000FF"/>
      </a:hlink>
      <a:folHlink>
        <a:srgbClr val="99CC00"/>
      </a:folHlink>
    </a:clrScheme>
    <a:fontScheme name="Oletusrakenne">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letusrakenne 13">
        <a:dk1>
          <a:srgbClr val="000000"/>
        </a:dk1>
        <a:lt1>
          <a:srgbClr val="FFFFFF"/>
        </a:lt1>
        <a:dk2>
          <a:srgbClr val="0033CC"/>
        </a:dk2>
        <a:lt2>
          <a:srgbClr val="808080"/>
        </a:lt2>
        <a:accent1>
          <a:srgbClr val="F8F8F8"/>
        </a:accent1>
        <a:accent2>
          <a:srgbClr val="FF9900"/>
        </a:accent2>
        <a:accent3>
          <a:srgbClr val="FFFFFF"/>
        </a:accent3>
        <a:accent4>
          <a:srgbClr val="000000"/>
        </a:accent4>
        <a:accent5>
          <a:srgbClr val="FBFBFB"/>
        </a:accent5>
        <a:accent6>
          <a:srgbClr val="E78A00"/>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Oletusrakenne 14">
        <a:dk1>
          <a:srgbClr val="000000"/>
        </a:dk1>
        <a:lt1>
          <a:srgbClr val="FFFFFF"/>
        </a:lt1>
        <a:dk2>
          <a:srgbClr val="0033CC"/>
        </a:dk2>
        <a:lt2>
          <a:srgbClr val="808080"/>
        </a:lt2>
        <a:accent1>
          <a:srgbClr val="F8F8F8"/>
        </a:accent1>
        <a:accent2>
          <a:srgbClr val="0000CC"/>
        </a:accent2>
        <a:accent3>
          <a:srgbClr val="FFFFFF"/>
        </a:accent3>
        <a:accent4>
          <a:srgbClr val="000000"/>
        </a:accent4>
        <a:accent5>
          <a:srgbClr val="FBFBFB"/>
        </a:accent5>
        <a:accent6>
          <a:srgbClr val="0000B9"/>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Oletusrakenne 15">
        <a:dk1>
          <a:srgbClr val="000000"/>
        </a:dk1>
        <a:lt1>
          <a:srgbClr val="FFFFFF"/>
        </a:lt1>
        <a:dk2>
          <a:srgbClr val="0033CC"/>
        </a:dk2>
        <a:lt2>
          <a:srgbClr val="808080"/>
        </a:lt2>
        <a:accent1>
          <a:srgbClr val="F8F8F8"/>
        </a:accent1>
        <a:accent2>
          <a:srgbClr val="003399"/>
        </a:accent2>
        <a:accent3>
          <a:srgbClr val="FFFFFF"/>
        </a:accent3>
        <a:accent4>
          <a:srgbClr val="000000"/>
        </a:accent4>
        <a:accent5>
          <a:srgbClr val="FBFBFB"/>
        </a:accent5>
        <a:accent6>
          <a:srgbClr val="00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2541</TotalTime>
  <Words>1487</Words>
  <Application>Microsoft Macintosh PowerPoint</Application>
  <PresentationFormat>Diavoorstelling (4:3)</PresentationFormat>
  <Paragraphs>270</Paragraphs>
  <Slides>26</Slides>
  <Notes>5</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Oletusrakenne</vt:lpstr>
      <vt:lpstr>The role of guidance in validation processes</vt:lpstr>
      <vt:lpstr>Themes for discussions</vt:lpstr>
      <vt:lpstr>Career?</vt:lpstr>
      <vt:lpstr>Parallel paradigm shifts?</vt:lpstr>
      <vt:lpstr>Definition of Lifelong Guidance?</vt:lpstr>
      <vt:lpstr>Lifelong Career Management Skills  (CMS)</vt:lpstr>
      <vt:lpstr>PowerPoint-presentatie</vt:lpstr>
      <vt:lpstr>PowerPoint-presentatie</vt:lpstr>
      <vt:lpstr>Elements of CMS  (Sultana 2011)</vt:lpstr>
      <vt:lpstr>LLG in the European Guidelines on validation…</vt:lpstr>
      <vt:lpstr>Case:  Integration of guidance within validation processes in Finland</vt:lpstr>
      <vt:lpstr>Competence-based exams in Finland …2006 – 2012…</vt:lpstr>
      <vt:lpstr>Competence-based qualification  system in Finland</vt:lpstr>
      <vt:lpstr>Personalisation </vt:lpstr>
      <vt:lpstr>Responsibility for providing  information and guidance</vt:lpstr>
      <vt:lpstr>Personalisation, 3 phases </vt:lpstr>
      <vt:lpstr>PowerPoint-presentatie</vt:lpstr>
      <vt:lpstr>Possible themes for guidance  during the identification phase…</vt:lpstr>
      <vt:lpstr>Policy implications</vt:lpstr>
      <vt:lpstr>PowerPoint-presentatie</vt:lpstr>
      <vt:lpstr>PowerPoint-presentatie</vt:lpstr>
      <vt:lpstr>PowerPoint-presentatie</vt:lpstr>
      <vt:lpstr>Conclusions</vt:lpstr>
      <vt:lpstr>European Lifelong Guidance  Policy Network, ELGPN 2007-14</vt:lpstr>
      <vt:lpstr>PowerPoint-presentatie</vt:lpstr>
      <vt:lpstr>PowerPoint-presentatie</vt:lpstr>
    </vt:vector>
  </TitlesOfParts>
  <Company>KTL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Raimo Vuorinen</dc:creator>
  <cp:lastModifiedBy>Ruud Duvekot</cp:lastModifiedBy>
  <cp:revision>273</cp:revision>
  <cp:lastPrinted>2014-04-08T11:39:45Z</cp:lastPrinted>
  <dcterms:created xsi:type="dcterms:W3CDTF">2008-04-19T08:27:07Z</dcterms:created>
  <dcterms:modified xsi:type="dcterms:W3CDTF">2014-04-08T19:31:31Z</dcterms:modified>
</cp:coreProperties>
</file>